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5" r:id="rId7"/>
    <p:sldId id="260" r:id="rId8"/>
    <p:sldId id="266" r:id="rId9"/>
    <p:sldId id="261" r:id="rId10"/>
    <p:sldId id="263" r:id="rId11"/>
    <p:sldId id="268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291BE0"/>
    <a:srgbClr val="A32386"/>
    <a:srgbClr val="00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9" autoAdjust="0"/>
    <p:restoredTop sz="89638" autoAdjust="0"/>
  </p:normalViewPr>
  <p:slideViewPr>
    <p:cSldViewPr snapToGrid="0">
      <p:cViewPr varScale="1">
        <p:scale>
          <a:sx n="41" d="100"/>
          <a:sy n="41" d="100"/>
        </p:scale>
        <p:origin x="43" y="2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C49F02-16C9-0F4A-8ED0-14FF35CBA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A78B50-A7FE-DCD7-4E24-92BA1B5CB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55FC29-A7C8-CB3E-A63D-DA9F40D8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97B3FF-4E0F-F9EE-3C04-41694AC0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9D941F-F714-DC34-85B3-859CA754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139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CDDA51-F641-393C-4F07-3D473468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A8375F-FA26-AFBE-80E9-FF7FC29E6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B1FD03-3E22-30A9-94DB-5FE5B365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362012-A969-7994-A0C7-6483124DE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ACFE91-63AD-1F76-7DCD-B9573E60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346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212B88E-D217-0154-9EBA-AAF84EE78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013D58-B651-0915-6186-A73543B0B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60EC94-3929-E13B-B6E4-F2FFF5C4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189554-B37E-C52D-1B94-0DD9D35F3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6A3320-DBBE-BAF1-BB7C-E48F5745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231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8551F9-0758-426E-D0C7-9214F922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C65349-9994-D0DB-9057-A48E1483B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650DF3-340E-51C5-C899-E1819DA38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FD9931-758E-906A-BA3E-E05C87CE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3010E3-E28E-8FD8-56E3-DBA007A8A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93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82AB1-E34C-4BA0-1AC0-E3E5801F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D9F97C-B81F-3FCF-F662-E37BC7F35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584CB3-8F97-542E-8B97-EDBBC4CE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0256CB-9A04-68EC-5F9B-6BD4E692A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D3B2E6-1093-5524-977A-64F01BF3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00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8BC75-6DC7-37FB-9CAA-6D78667E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8E130A-C2F8-B1F3-88A9-7FDFCB948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EDA1A4-E854-96B7-E959-12BC38767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740184-1C68-DB88-56F8-01164DD1C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E29A14-2AFA-A1A7-4F1D-BD716BC1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DD9397F-FE80-88D4-208A-A02C7DF56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812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580221-2D43-3513-846A-A61637811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A2CA44-1477-F21B-ADD9-17102719D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B5DF9D-195E-C179-7A99-F8237EF7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4E4516E-8856-039B-9AA8-8622A0112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E4424D-FCC5-B77C-EB5C-66D81C33C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31DB844-DFB7-832E-5453-12206302A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4023173-AF85-2701-D769-2ADE19A46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5DA166-7DD2-B6D8-C065-B56C9BFFB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7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0C534-B189-8B31-B78C-F90E373D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AF49156-7FD3-A78F-52D5-7F0BD8B0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6A43C1-DDAB-3122-E2AA-8D189E321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DE5141-63C7-0196-FEE4-1FD75801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1733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9A80B40-DF5B-626A-03DE-C29428F0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4D17F3F-23E2-F643-E4F9-4389FEA7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6493BC-7A05-DF33-FCC2-1DDD9E6F2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50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281FA0-C0FD-D97A-6EA3-D4F893B70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53F82F-58E6-2BE3-92AE-90552EA2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6BC4264-A528-8E16-C9EE-80335929A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5A9A24-5C1B-6819-666B-8FEAC470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76B91B-96AA-4687-11D7-4FADC8AD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448C27-7160-E55D-3C19-29D86B66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28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C894A-B3AF-D3EE-BE12-30C56AA17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AE7785A-848F-BD61-1F00-80A32EAA2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3F547FA-7E53-8820-DD75-8F9679967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E271A2-0836-D31C-2742-F61B66B4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E9C04E-3F5E-7BDD-F5E5-E20DB658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7FC9F3-A12C-6F56-4648-01042A6C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53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649D82-C4DF-E702-09DA-C3968C5A7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F27E41-35F2-1E5C-0C8F-2BC48BCC3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C30434-9B70-CCE4-C6D6-BAEFD58CCA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B5785-BE2B-448D-8413-5F172F2ECB0B}" type="datetimeFigureOut">
              <a:rPr lang="ru-RU" smtClean="0"/>
              <a:t>21.06.2024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53BD7F-0EB1-BF92-99AF-7800A301F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735FCC-4A59-B37D-8D6F-ACA61CE8A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4F6C2-2570-49C7-86A2-0830C72AC2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932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gif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sv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gif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60D7AB-F4FE-E050-9725-8846EA9C4B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6FBA9-6BBB-16DB-384D-268E358A9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950" y="1527982"/>
            <a:ext cx="11094097" cy="2978118"/>
          </a:xfrm>
        </p:spPr>
        <p:txBody>
          <a:bodyPr>
            <a:normAutofit fontScale="90000"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Решение задачи о течении в разветвлённой сосудистой системе с использованием одномерной модели кровотока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E0CA04-DB31-14CE-97EB-9DE30AC5D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2277" y="4669503"/>
            <a:ext cx="3595395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/>
              <a:t>Выполнила: </a:t>
            </a:r>
          </a:p>
          <a:p>
            <a:pPr algn="r"/>
            <a:r>
              <a:rPr lang="ru-RU" dirty="0"/>
              <a:t>Мымрина Е. В.</a:t>
            </a:r>
          </a:p>
          <a:p>
            <a:pPr algn="r"/>
            <a:r>
              <a:rPr lang="ru-RU" dirty="0"/>
              <a:t>Научный руководитель:</a:t>
            </a:r>
          </a:p>
          <a:p>
            <a:pPr algn="r"/>
            <a:r>
              <a:rPr lang="ru-RU" dirty="0"/>
              <a:t>Калинин Е. И.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BA3E90-85D6-6D68-E053-B1C85536F193}"/>
              </a:ext>
            </a:extLst>
          </p:cNvPr>
          <p:cNvSpPr txBox="1"/>
          <p:nvPr/>
        </p:nvSpPr>
        <p:spPr>
          <a:xfrm>
            <a:off x="5134946" y="6325265"/>
            <a:ext cx="192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Казань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54A9D-B515-570C-6CCD-46BE6B8C5706}"/>
              </a:ext>
            </a:extLst>
          </p:cNvPr>
          <p:cNvSpPr txBox="1"/>
          <p:nvPr/>
        </p:nvSpPr>
        <p:spPr>
          <a:xfrm>
            <a:off x="2759252" y="310623"/>
            <a:ext cx="66734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7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Казанский (Приволжский) Федеральный </a:t>
            </a: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sz="17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ниверситет</a:t>
            </a:r>
          </a:p>
          <a:p>
            <a:pPr algn="ctr"/>
            <a:r>
              <a:rPr lang="ru-RU" sz="17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математики и механики имени Н.И. Лобачевского</a:t>
            </a:r>
          </a:p>
        </p:txBody>
      </p:sp>
    </p:spTree>
    <p:extLst>
      <p:ext uri="{BB962C8B-B14F-4D97-AF65-F5344CB8AC3E}">
        <p14:creationId xmlns:p14="http://schemas.microsoft.com/office/powerpoint/2010/main" val="137235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476CE6-E9AE-9171-CA2D-3B3DF1C18018}"/>
              </a:ext>
            </a:extLst>
          </p:cNvPr>
          <p:cNvSpPr/>
          <p:nvPr/>
        </p:nvSpPr>
        <p:spPr>
          <a:xfrm>
            <a:off x="-1" y="3496"/>
            <a:ext cx="12192000" cy="6858000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69FA69-4C85-B762-CA56-73EC4973B172}"/>
              </a:ext>
            </a:extLst>
          </p:cNvPr>
          <p:cNvSpPr txBox="1"/>
          <p:nvPr/>
        </p:nvSpPr>
        <p:spPr>
          <a:xfrm>
            <a:off x="2885440" y="254000"/>
            <a:ext cx="591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Течение в системе из семи сосудов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ECC2F4E-4EB5-2A38-2354-681035A0B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90" y="715666"/>
            <a:ext cx="4075534" cy="316587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9018434-0436-20B8-8BBB-39B98F8B0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3837" y="804534"/>
            <a:ext cx="3424793" cy="298229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C954D933-87F1-0E1C-BB1C-8BBCBDE7D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5760" y="3621702"/>
            <a:ext cx="3424794" cy="298229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C2633E8-CF65-CF97-676B-88D6505E3B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60475" y="3702929"/>
            <a:ext cx="3331515" cy="290107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92606B6-C718-4188-316A-3F5FB7AB96E6}"/>
              </a:ext>
            </a:extLst>
          </p:cNvPr>
          <p:cNvSpPr txBox="1"/>
          <p:nvPr/>
        </p:nvSpPr>
        <p:spPr>
          <a:xfrm>
            <a:off x="7405971" y="2110965"/>
            <a:ext cx="1073021" cy="36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bpm=60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9D36F6-AF52-6DE3-7E71-5C5BD657D134}"/>
              </a:ext>
            </a:extLst>
          </p:cNvPr>
          <p:cNvSpPr txBox="1"/>
          <p:nvPr/>
        </p:nvSpPr>
        <p:spPr>
          <a:xfrm>
            <a:off x="7239116" y="4928133"/>
            <a:ext cx="1073021" cy="369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bpm=180</a:t>
            </a:r>
            <a:endParaRPr lang="ru-RU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DA84F1-93E8-CC01-26F1-7A7940FBCFB5}"/>
              </a:ext>
            </a:extLst>
          </p:cNvPr>
          <p:cNvSpPr txBox="1"/>
          <p:nvPr/>
        </p:nvSpPr>
        <p:spPr>
          <a:xfrm>
            <a:off x="1659354" y="683458"/>
            <a:ext cx="162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Без повреждений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0442E7-66D5-2E29-38EC-AA962C8CEA7D}"/>
              </a:ext>
            </a:extLst>
          </p:cNvPr>
          <p:cNvSpPr txBox="1"/>
          <p:nvPr/>
        </p:nvSpPr>
        <p:spPr>
          <a:xfrm>
            <a:off x="4956881" y="687983"/>
            <a:ext cx="1623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С повреждениями</a:t>
            </a:r>
          </a:p>
        </p:txBody>
      </p: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0989A59A-D177-B050-E3CE-9F5D9786B44D}"/>
              </a:ext>
            </a:extLst>
          </p:cNvPr>
          <p:cNvGrpSpPr/>
          <p:nvPr/>
        </p:nvGrpSpPr>
        <p:grpSpPr>
          <a:xfrm>
            <a:off x="8388333" y="3172414"/>
            <a:ext cx="3727470" cy="2967111"/>
            <a:chOff x="8388333" y="3023124"/>
            <a:chExt cx="3727470" cy="2967111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2EA52FA1-1761-1232-ED4E-C8A4A0A6D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88333" y="3023124"/>
              <a:ext cx="3727470" cy="2110965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3B7A3013-970F-60CA-0152-FA618865B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388333" y="5112851"/>
              <a:ext cx="1194206" cy="870298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D934C897-EE1A-53FE-E471-AD85CEAB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47607" y="5127004"/>
              <a:ext cx="2149742" cy="863231"/>
            </a:xfrm>
            <a:prstGeom prst="rect">
              <a:avLst/>
            </a:prstGeom>
          </p:spPr>
        </p:pic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EDC4FF49-39CB-6EFE-3546-2BA6DBD373CB}"/>
                </a:ext>
              </a:extLst>
            </p:cNvPr>
            <p:cNvSpPr/>
            <p:nvPr/>
          </p:nvSpPr>
          <p:spPr>
            <a:xfrm>
              <a:off x="10676705" y="5134090"/>
              <a:ext cx="1439098" cy="849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360DAC1B-CD2F-8B9E-D7C0-39DC478E20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17256" y="383532"/>
            <a:ext cx="3727470" cy="254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3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E15CA6-E959-D07E-4DB3-3E8BCF297FC7}"/>
              </a:ext>
            </a:extLst>
          </p:cNvPr>
          <p:cNvSpPr/>
          <p:nvPr/>
        </p:nvSpPr>
        <p:spPr>
          <a:xfrm>
            <a:off x="-1" y="3496"/>
            <a:ext cx="12192000" cy="6858000"/>
          </a:xfrm>
          <a:prstGeom prst="rect">
            <a:avLst/>
          </a:prstGeom>
          <a:solidFill>
            <a:srgbClr val="BFBFB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648BC7-93BA-9838-4C0A-B314D170C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4" y="6962"/>
            <a:ext cx="10702212" cy="68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8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476CE6-E9AE-9171-CA2D-3B3DF1C180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68FA4-6476-786E-E49E-AA24B4656804}"/>
              </a:ext>
            </a:extLst>
          </p:cNvPr>
          <p:cNvSpPr txBox="1"/>
          <p:nvPr/>
        </p:nvSpPr>
        <p:spPr>
          <a:xfrm>
            <a:off x="989045" y="522514"/>
            <a:ext cx="10711543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Выводы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Рассмотрена задача о течении крови в разветвлённой сети сосудов с упругими стенками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Использовалась упрощённая одномерная модель с неизвестными параметрами </a:t>
            </a:r>
            <a:r>
              <a:rPr lang="en-US" sz="2600" dirty="0"/>
              <a:t>a, u</a:t>
            </a:r>
            <a:endParaRPr lang="ru-RU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Разработан вычислительный алгоритм (</a:t>
            </a:r>
            <a:r>
              <a:rPr lang="en-US" sz="2600" dirty="0"/>
              <a:t>DGFEM</a:t>
            </a:r>
            <a:r>
              <a:rPr lang="ru-RU" sz="26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Расчётная программа верифицирована путём сравнения её результатов с известными аналитическими и численными решениями модельных задач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Подобраны оптимальные расчётные параметры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На модельном примере показаны механизмы влияния деградации эластичных свойств одного сосуда на интегральные характеристики течения в системе сосудов</a:t>
            </a:r>
          </a:p>
        </p:txBody>
      </p:sp>
    </p:spTree>
    <p:extLst>
      <p:ext uri="{BB962C8B-B14F-4D97-AF65-F5344CB8AC3E}">
        <p14:creationId xmlns:p14="http://schemas.microsoft.com/office/powerpoint/2010/main" val="4187304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12778F7-C7B5-4F83-F908-C021AB5DCC03}"/>
              </a:ext>
            </a:extLst>
          </p:cNvPr>
          <p:cNvSpPr/>
          <p:nvPr/>
        </p:nvSpPr>
        <p:spPr>
          <a:xfrm>
            <a:off x="0" y="18661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69E00-E908-1B44-2A66-7157879A2577}"/>
              </a:ext>
            </a:extLst>
          </p:cNvPr>
          <p:cNvSpPr txBox="1"/>
          <p:nvPr/>
        </p:nvSpPr>
        <p:spPr>
          <a:xfrm>
            <a:off x="59411" y="3112512"/>
            <a:ext cx="881183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Цель работы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Разработка алгоритма расчёта течения крови в одномерном приближении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Написание компьютерной программы для расчёта произвольной сети сосудов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Исследование расчётной схемы, подбор оптимальных расчётных параметров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Верификация расчётной программы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200" dirty="0"/>
              <a:t>Иллюстрация работы программы на примере сложной сети сосудов.</a:t>
            </a:r>
          </a:p>
        </p:txBody>
      </p:sp>
      <p:pic>
        <p:nvPicPr>
          <p:cNvPr id="5" name="Объект 13">
            <a:extLst>
              <a:ext uri="{FF2B5EF4-FFF2-40B4-BE49-F238E27FC236}">
                <a16:creationId xmlns:a16="http://schemas.microsoft.com/office/drawing/2014/main" id="{B7F446C0-7B6B-4A5A-11E3-09F0D776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540" y="0"/>
            <a:ext cx="2118684" cy="3978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0D3419-D50F-4238-2280-2637F81631A2}"/>
              </a:ext>
            </a:extLst>
          </p:cNvPr>
          <p:cNvSpPr txBox="1"/>
          <p:nvPr/>
        </p:nvSpPr>
        <p:spPr>
          <a:xfrm>
            <a:off x="9045097" y="3821624"/>
            <a:ext cx="3598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течения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03176-F678-8E44-2176-4BE56C4AC485}"/>
              </a:ext>
            </a:extLst>
          </p:cNvPr>
          <p:cNvSpPr txBox="1"/>
          <p:nvPr/>
        </p:nvSpPr>
        <p:spPr>
          <a:xfrm>
            <a:off x="8483659" y="4406399"/>
            <a:ext cx="3598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Вязкость: 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ru-RU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4.9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мПа*с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Плотность: </a:t>
            </a:r>
            <a:r>
              <a:rPr lang="ru-RU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1052 – 1060 кг/м</a:t>
            </a:r>
            <a:r>
              <a:rPr lang="en-US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ru-RU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Скорость: до 1 м/с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Число Рейнольдса: до 1000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BA891-332A-6694-E53A-B60851E880ED}"/>
              </a:ext>
            </a:extLst>
          </p:cNvPr>
          <p:cNvSpPr txBox="1"/>
          <p:nvPr/>
        </p:nvSpPr>
        <p:spPr>
          <a:xfrm>
            <a:off x="59411" y="540594"/>
            <a:ext cx="6885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Обзор подходов к моделированию кровотока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Детальное моделирование течения частиц в вязкой жидкости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Детальное моделирование течения эритроцитов в вязкой жидкости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Трёхмерное моделирование – вязкая неньютоновская жидкость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Одномерное моделирование – осреднение трёхмерных характеристик по поперечному сечению</a:t>
            </a:r>
          </a:p>
        </p:txBody>
      </p:sp>
    </p:spTree>
    <p:extLst>
      <p:ext uri="{BB962C8B-B14F-4D97-AF65-F5344CB8AC3E}">
        <p14:creationId xmlns:p14="http://schemas.microsoft.com/office/powerpoint/2010/main" val="62256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01CAEC4-299D-FC35-2DE2-D2DD0ACAFAEE}"/>
              </a:ext>
            </a:extLst>
          </p:cNvPr>
          <p:cNvSpPr/>
          <p:nvPr/>
        </p:nvSpPr>
        <p:spPr>
          <a:xfrm>
            <a:off x="0" y="18661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C04A-7E1E-A6BD-DDEF-3DDB9C9DA8D4}"/>
                  </a:ext>
                </a:extLst>
              </p:cNvPr>
              <p:cNvSpPr txBox="1"/>
              <p:nvPr/>
            </p:nvSpPr>
            <p:spPr>
              <a:xfrm>
                <a:off x="6096000" y="3268956"/>
                <a:ext cx="5152383" cy="31792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ra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𝐸h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неотражающие граничные условия</m:t>
                      </m:r>
                    </m:oMath>
                  </m:oMathPara>
                </a14:m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ru-RU" dirty="0"/>
                        <m:t>,</m:t>
                      </m:r>
                      <m:r>
                        <m:rPr>
                          <m:nor/>
                        </m:rPr>
                        <a:rPr lang="en-US" b="0" i="0" dirty="0" smtClean="0"/>
                        <m:t> </m:t>
                      </m:r>
                    </m:oMath>
                  </m:oMathPara>
                </a14:m>
                <a:endParaRPr lang="en-US" b="0" i="0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ru-RU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D6C04A-7E1E-A6BD-DDEF-3DDB9C9DA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68956"/>
                <a:ext cx="5152383" cy="3179268"/>
              </a:xfrm>
              <a:prstGeom prst="rect">
                <a:avLst/>
              </a:prstGeom>
              <a:blipFill>
                <a:blip r:embed="rId2"/>
                <a:stretch>
                  <a:fillRect l="-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EFECCE-BE97-173E-55A8-E1C948E93FB9}"/>
              </a:ext>
            </a:extLst>
          </p:cNvPr>
          <p:cNvSpPr txBox="1"/>
          <p:nvPr/>
        </p:nvSpPr>
        <p:spPr>
          <a:xfrm>
            <a:off x="167876" y="789327"/>
            <a:ext cx="58239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Допущения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Кровь – вязкая несжимаемая ньютоновская жидкость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Вязкими эффектами в продольном направлении пренебрегается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Используется линейный закон упругости для стенок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Пренебрегаем падением давления в точках бифуркации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Форма профиля скорости одинаковая и описывается радиально симметричным степенным законом </a:t>
            </a:r>
          </a:p>
          <a:p>
            <a:r>
              <a:rPr lang="en-US" b="0" dirty="0"/>
              <a:t>     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8A73D1-9BD1-3F21-D625-2AC8CAC9D815}"/>
              </a:ext>
            </a:extLst>
          </p:cNvPr>
          <p:cNvSpPr txBox="1"/>
          <p:nvPr/>
        </p:nvSpPr>
        <p:spPr>
          <a:xfrm>
            <a:off x="3942283" y="172345"/>
            <a:ext cx="380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Постановка задачи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DE72572-D172-B47C-F8EC-6D15BEC05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1" y="3253600"/>
            <a:ext cx="3643025" cy="2730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75AF9E-5242-E425-C0CD-0D171372FB19}"/>
                  </a:ext>
                </a:extLst>
              </p:cNvPr>
              <p:cNvSpPr txBox="1"/>
              <p:nvPr/>
            </p:nvSpPr>
            <p:spPr>
              <a:xfrm>
                <a:off x="741477" y="4849876"/>
                <a:ext cx="2306523" cy="532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ru-RU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E75AF9E-5242-E425-C0CD-0D171372F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7" y="4849876"/>
                <a:ext cx="2306523" cy="532710"/>
              </a:xfrm>
              <a:prstGeom prst="rect">
                <a:avLst/>
              </a:prstGeom>
              <a:blipFill>
                <a:blip r:embed="rId4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18EB6E1-1C52-2A92-F8C4-8C2A5D557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0683" y="253443"/>
            <a:ext cx="5622211" cy="2380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752354-2B37-7297-3396-F9A428290D99}"/>
                  </a:ext>
                </a:extLst>
              </p:cNvPr>
              <p:cNvSpPr txBox="1"/>
              <p:nvPr/>
            </p:nvSpPr>
            <p:spPr>
              <a:xfrm>
                <a:off x="5930225" y="1036163"/>
                <a:ext cx="387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 smtClean="0">
                              <a:latin typeface="Cambria Math" panose="02040503050406030204" pitchFamily="18" charset="0"/>
                            </a:rPr>
                            <m:t>Г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D752354-2B37-7297-3396-F9A428290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25" y="1036163"/>
                <a:ext cx="387087" cy="400110"/>
              </a:xfrm>
              <a:prstGeom prst="rect">
                <a:avLst/>
              </a:prstGeom>
              <a:blipFill>
                <a:blip r:embed="rId7"/>
                <a:stretch>
                  <a:fillRect r="-269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019DD9-ED6D-C188-C89B-025879B5F752}"/>
                  </a:ext>
                </a:extLst>
              </p:cNvPr>
              <p:cNvSpPr txBox="1"/>
              <p:nvPr/>
            </p:nvSpPr>
            <p:spPr>
              <a:xfrm>
                <a:off x="11088965" y="2094052"/>
                <a:ext cx="3870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b="1" i="1" smtClean="0">
                              <a:latin typeface="Cambria Math" panose="02040503050406030204" pitchFamily="18" charset="0"/>
                            </a:rPr>
                            <m:t>Г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</m:oMath>
                  </m:oMathPara>
                </a14:m>
                <a:endParaRPr lang="ru-RU" sz="2000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2019DD9-ED6D-C188-C89B-025879B5F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965" y="2094052"/>
                <a:ext cx="387087" cy="400110"/>
              </a:xfrm>
              <a:prstGeom prst="rect">
                <a:avLst/>
              </a:prstGeom>
              <a:blipFill>
                <a:blip r:embed="rId8"/>
                <a:stretch>
                  <a:fillRect r="-53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FB2081FD-9AF2-821E-AB76-D292BD273872}"/>
              </a:ext>
            </a:extLst>
          </p:cNvPr>
          <p:cNvSpPr txBox="1"/>
          <p:nvPr/>
        </p:nvSpPr>
        <p:spPr>
          <a:xfrm>
            <a:off x="6569838" y="1982017"/>
            <a:ext cx="490621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a – </a:t>
            </a:r>
            <a:r>
              <a:rPr lang="ru-RU" sz="1700" dirty="0"/>
              <a:t>площадь поперечного сечения</a:t>
            </a:r>
            <a:endParaRPr lang="en-US" sz="1700" dirty="0"/>
          </a:p>
          <a:p>
            <a:r>
              <a:rPr lang="en-US" sz="1700" dirty="0"/>
              <a:t>u – </a:t>
            </a:r>
            <a:r>
              <a:rPr lang="ru-RU" sz="1700" dirty="0"/>
              <a:t>скорость течения жидкости</a:t>
            </a:r>
          </a:p>
          <a:p>
            <a:r>
              <a:rPr lang="en-US" sz="1700" dirty="0"/>
              <a:t>p – </a:t>
            </a:r>
            <a:r>
              <a:rPr lang="ru-RU" sz="1700" dirty="0"/>
              <a:t>давление</a:t>
            </a:r>
          </a:p>
        </p:txBody>
      </p:sp>
    </p:spTree>
    <p:extLst>
      <p:ext uri="{BB962C8B-B14F-4D97-AF65-F5344CB8AC3E}">
        <p14:creationId xmlns:p14="http://schemas.microsoft.com/office/powerpoint/2010/main" val="2205318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9E46628-D020-C446-F851-D0DBD1CBBB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812CF-8247-D61A-44EC-2DC439AF2E12}"/>
                  </a:ext>
                </a:extLst>
              </p:cNvPr>
              <p:cNvSpPr txBox="1"/>
              <p:nvPr/>
            </p:nvSpPr>
            <p:spPr>
              <a:xfrm>
                <a:off x="1052137" y="942234"/>
                <a:ext cx="2571550" cy="14046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ru-RU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C3812CF-8247-D61A-44EC-2DC439AF2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137" y="942234"/>
                <a:ext cx="2571550" cy="1404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DF790-0F72-706A-0115-D4485459CB45}"/>
                  </a:ext>
                </a:extLst>
              </p:cNvPr>
              <p:cNvSpPr txBox="1"/>
              <p:nvPr/>
            </p:nvSpPr>
            <p:spPr>
              <a:xfrm>
                <a:off x="5112620" y="1305235"/>
                <a:ext cx="2133597" cy="578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5DF790-0F72-706A-0115-D4485459C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620" y="1305235"/>
                <a:ext cx="2133597" cy="578363"/>
              </a:xfrm>
              <a:prstGeom prst="rect">
                <a:avLst/>
              </a:prstGeom>
              <a:blipFill>
                <a:blip r:embed="rId3"/>
                <a:stretch>
                  <a:fillRect l="-4000" b="-63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8017187-7095-954B-12A4-A40E6C0A4F31}"/>
              </a:ext>
            </a:extLst>
          </p:cNvPr>
          <p:cNvSpPr txBox="1"/>
          <p:nvPr/>
        </p:nvSpPr>
        <p:spPr>
          <a:xfrm>
            <a:off x="882185" y="363894"/>
            <a:ext cx="10594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Характеристический анализ гиперболической системы уравнений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6332D3-0E19-CD31-776E-07A5FA6B07D2}"/>
              </a:ext>
            </a:extLst>
          </p:cNvPr>
          <p:cNvSpPr txBox="1"/>
          <p:nvPr/>
        </p:nvSpPr>
        <p:spPr>
          <a:xfrm>
            <a:off x="515828" y="5021346"/>
            <a:ext cx="7184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Естественные переменные являются комбинацией </a:t>
            </a:r>
            <a:r>
              <a:rPr lang="en-US" dirty="0"/>
              <a:t>w1, w2</a:t>
            </a:r>
            <a:r>
              <a:rPr lang="ru-RU" dirty="0"/>
              <a:t>, поэтому</a:t>
            </a:r>
            <a:r>
              <a:rPr lang="en-US" dirty="0"/>
              <a:t> </a:t>
            </a:r>
            <a:r>
              <a:rPr lang="ru-RU" dirty="0"/>
              <a:t>их возмущения </a:t>
            </a:r>
            <a:r>
              <a:rPr lang="ru-RU"/>
              <a:t>могут распространяться </a:t>
            </a:r>
            <a:r>
              <a:rPr lang="ru-RU" dirty="0"/>
              <a:t>в обе стороны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F7B8D4-2F48-2EDF-F3A1-804FCD9D0619}"/>
                  </a:ext>
                </a:extLst>
              </p:cNvPr>
              <p:cNvSpPr txBox="1"/>
              <p:nvPr/>
            </p:nvSpPr>
            <p:spPr>
              <a:xfrm>
                <a:off x="8013881" y="4902564"/>
                <a:ext cx="3044113" cy="1089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9F7B8D4-2F48-2EDF-F3A1-804FCD9D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81" y="4902564"/>
                <a:ext cx="3044113" cy="1089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A0D29-F474-8016-EBA8-987004A29DF3}"/>
                  </a:ext>
                </a:extLst>
              </p:cNvPr>
              <p:cNvSpPr txBox="1"/>
              <p:nvPr/>
            </p:nvSpPr>
            <p:spPr>
              <a:xfrm>
                <a:off x="515828" y="4059698"/>
                <a:ext cx="913690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 задаче присутствует две характерные скорости: характерная скорость продольного течения жидкости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характерная скорость распространения возмущений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A0D29-F474-8016-EBA8-987004A29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8" y="4059698"/>
                <a:ext cx="9136904" cy="646331"/>
              </a:xfrm>
              <a:prstGeom prst="rect">
                <a:avLst/>
              </a:prstGeom>
              <a:blipFill>
                <a:blip r:embed="rId5"/>
                <a:stretch>
                  <a:fillRect l="-467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B02BE2-EDE6-7159-FA3A-AB2CAB1AA27E}"/>
                  </a:ext>
                </a:extLst>
              </p:cNvPr>
              <p:cNvSpPr txBox="1"/>
              <p:nvPr/>
            </p:nvSpPr>
            <p:spPr>
              <a:xfrm>
                <a:off x="7695903" y="986127"/>
                <a:ext cx="2183934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B02BE2-EDE6-7159-FA3A-AB2CAB1AA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903" y="986127"/>
                <a:ext cx="2183934" cy="910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4F6C1-7EFE-4971-679F-AFA0ADE1D31A}"/>
                  </a:ext>
                </a:extLst>
              </p:cNvPr>
              <p:cNvSpPr txBox="1"/>
              <p:nvPr/>
            </p:nvSpPr>
            <p:spPr>
              <a:xfrm>
                <a:off x="515828" y="2613769"/>
                <a:ext cx="718457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Возмущения в терминах переменны</a:t>
                </a:r>
                <a:r>
                  <a:rPr lang="en-US" dirty="0"/>
                  <a:t>x</a:t>
                </a:r>
                <a:r>
                  <a:rPr lang="ru-RU" dirty="0"/>
                  <a:t> Римана распространяются в одну сторону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вперёд,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назад)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54F6C1-7EFE-4971-679F-AFA0ADE1D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8" y="2613769"/>
                <a:ext cx="7184570" cy="646331"/>
              </a:xfrm>
              <a:prstGeom prst="rect">
                <a:avLst/>
              </a:prstGeom>
              <a:blipFill>
                <a:blip r:embed="rId7"/>
                <a:stretch>
                  <a:fillRect l="-594"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9B3752-6C54-72C9-E391-9CCA0A3D9B92}"/>
                  </a:ext>
                </a:extLst>
              </p:cNvPr>
              <p:cNvSpPr txBox="1"/>
              <p:nvPr/>
            </p:nvSpPr>
            <p:spPr>
              <a:xfrm>
                <a:off x="8443705" y="2722784"/>
                <a:ext cx="16548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ru-RU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9B3752-6C54-72C9-E391-9CCA0A3D9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705" y="2722784"/>
                <a:ext cx="165489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A5E41D-C6B2-C647-EBDA-F143C263186E}"/>
                  </a:ext>
                </a:extLst>
              </p:cNvPr>
              <p:cNvSpPr txBox="1"/>
              <p:nvPr/>
            </p:nvSpPr>
            <p:spPr>
              <a:xfrm>
                <a:off x="515828" y="3375049"/>
                <a:ext cx="81311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Эти возмущения распространяются со скоростью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A5E41D-C6B2-C647-EBDA-F143C2631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8" y="3375049"/>
                <a:ext cx="8131187" cy="369332"/>
              </a:xfrm>
              <a:prstGeom prst="rect">
                <a:avLst/>
              </a:prstGeom>
              <a:blipFill>
                <a:blip r:embed="rId9"/>
                <a:stretch>
                  <a:fillRect l="-525" t="-1000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83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28126D-7500-610C-1BB2-7369EE420C15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F02E5D-C0B6-1DB1-8F0D-487054B2B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4937" y="604837"/>
            <a:ext cx="9382125" cy="564832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707DCF-F2E2-81CE-B8F1-7C22FB54D4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5820" r="22448" b="21864"/>
          <a:stretch/>
        </p:blipFill>
        <p:spPr>
          <a:xfrm>
            <a:off x="7078047" y="2137764"/>
            <a:ext cx="4248924" cy="19465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AA11D-B794-71E0-543A-C0BE1BC33707}"/>
              </a:ext>
            </a:extLst>
          </p:cNvPr>
          <p:cNvSpPr txBox="1"/>
          <p:nvPr/>
        </p:nvSpPr>
        <p:spPr>
          <a:xfrm>
            <a:off x="50972" y="718378"/>
            <a:ext cx="108405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dirty="0"/>
              <a:t>Аппроксимация по пространству – метод разрывных конечных элементов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9FF800-C8EB-B754-DFFB-8C3C8886B466}"/>
                  </a:ext>
                </a:extLst>
              </p:cNvPr>
              <p:cNvSpPr txBox="1"/>
              <p:nvPr/>
            </p:nvSpPr>
            <p:spPr>
              <a:xfrm>
                <a:off x="307994" y="4355838"/>
                <a:ext cx="3212161" cy="1381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∆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∆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=0;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9FF800-C8EB-B754-DFFB-8C3C8886B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94" y="4355838"/>
                <a:ext cx="3212161" cy="13811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7E4D36-D262-3FED-7BC6-9AB39B72F25C}"/>
                  </a:ext>
                </a:extLst>
              </p:cNvPr>
              <p:cNvSpPr txBox="1"/>
              <p:nvPr/>
            </p:nvSpPr>
            <p:spPr>
              <a:xfrm>
                <a:off x="4035079" y="4868756"/>
                <a:ext cx="2247475" cy="289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7E4D36-D262-3FED-7BC6-9AB39B72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079" y="4868756"/>
                <a:ext cx="2247475" cy="289118"/>
              </a:xfrm>
              <a:prstGeom prst="rect">
                <a:avLst/>
              </a:prstGeom>
              <a:blipFill>
                <a:blip r:embed="rId6"/>
                <a:stretch>
                  <a:fillRect t="-19149" r="-1626" b="-63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55593ED-74BA-B4A5-D907-C1D455AFD7F0}"/>
              </a:ext>
            </a:extLst>
          </p:cNvPr>
          <p:cNvSpPr txBox="1"/>
          <p:nvPr/>
        </p:nvSpPr>
        <p:spPr>
          <a:xfrm>
            <a:off x="3520155" y="133675"/>
            <a:ext cx="50464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Метод численного решения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648350-3487-24CC-E057-2E310D8D1B0D}"/>
              </a:ext>
            </a:extLst>
          </p:cNvPr>
          <p:cNvSpPr txBox="1"/>
          <p:nvPr/>
        </p:nvSpPr>
        <p:spPr>
          <a:xfrm>
            <a:off x="50971" y="3765028"/>
            <a:ext cx="728145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600" dirty="0"/>
              <a:t>Аппроксимация по времени—двухслойная схема</a:t>
            </a: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3E01BB4D-AAC3-5885-0281-94AD9BBD36EE}"/>
              </a:ext>
            </a:extLst>
          </p:cNvPr>
          <p:cNvGrpSpPr/>
          <p:nvPr/>
        </p:nvGrpSpPr>
        <p:grpSpPr>
          <a:xfrm>
            <a:off x="7306757" y="1139049"/>
            <a:ext cx="2203003" cy="1200150"/>
            <a:chOff x="428332" y="1831670"/>
            <a:chExt cx="5339298" cy="2067405"/>
          </a:xfrm>
        </p:grpSpPr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FCA3CB2-AB58-FE49-0A5E-CAAB20AF6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332" y="1831670"/>
              <a:ext cx="5339298" cy="206740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AEC6C9-0E6D-21EA-99E7-956BDFC03803}"/>
                    </a:ext>
                  </a:extLst>
                </p:cNvPr>
                <p:cNvSpPr txBox="1"/>
                <p:nvPr/>
              </p:nvSpPr>
              <p:spPr>
                <a:xfrm>
                  <a:off x="490537" y="2107494"/>
                  <a:ext cx="914400" cy="536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b="1" i="1" smtClean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ru-RU" b="1" i="1" smtClean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ru-RU" b="1" i="1" smtClean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ru-RU" b="1" i="1" smtClean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2AEC6C9-0E6D-21EA-99E7-956BDFC03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37" y="2107494"/>
                  <a:ext cx="914400" cy="536193"/>
                </a:xfrm>
                <a:prstGeom prst="rect">
                  <a:avLst/>
                </a:prstGeom>
                <a:blipFill>
                  <a:blip r:embed="rId9"/>
                  <a:stretch>
                    <a:fillRect l="-4839" r="-62903" b="-3529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E423ED0-97EC-6A50-926E-DA8E86068EBF}"/>
                    </a:ext>
                  </a:extLst>
                </p:cNvPr>
                <p:cNvSpPr txBox="1"/>
                <p:nvPr/>
              </p:nvSpPr>
              <p:spPr>
                <a:xfrm>
                  <a:off x="2837771" y="2107494"/>
                  <a:ext cx="914400" cy="536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b="1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ru-RU" b="1" i="1" smtClean="0">
                                <a:solidFill>
                                  <a:srgbClr val="00FF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E423ED0-97EC-6A50-926E-DA8E86068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771" y="2107494"/>
                  <a:ext cx="914400" cy="536193"/>
                </a:xfrm>
                <a:prstGeom prst="rect">
                  <a:avLst/>
                </a:prstGeom>
                <a:blipFill>
                  <a:blip r:embed="rId10"/>
                  <a:stretch>
                    <a:fillRect l="-4839" r="-62903" b="-3529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5779C38-F7CC-737E-F712-660C0271B0EB}"/>
                    </a:ext>
                  </a:extLst>
                </p:cNvPr>
                <p:cNvSpPr txBox="1"/>
                <p:nvPr/>
              </p:nvSpPr>
              <p:spPr>
                <a:xfrm>
                  <a:off x="2319336" y="2111779"/>
                  <a:ext cx="914400" cy="536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ru-RU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5779C38-F7CC-737E-F712-660C0271B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336" y="2111779"/>
                  <a:ext cx="914400" cy="536193"/>
                </a:xfrm>
                <a:prstGeom prst="rect">
                  <a:avLst/>
                </a:prstGeom>
                <a:blipFill>
                  <a:blip r:embed="rId11"/>
                  <a:stretch>
                    <a:fillRect l="-4918" r="-4918" b="-33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EAB996D-8685-5DE1-6BDE-909EE1982E80}"/>
                    </a:ext>
                  </a:extLst>
                </p:cNvPr>
                <p:cNvSpPr txBox="1"/>
                <p:nvPr/>
              </p:nvSpPr>
              <p:spPr>
                <a:xfrm>
                  <a:off x="4783694" y="2094790"/>
                  <a:ext cx="914400" cy="536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ru-RU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ru-RU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ru-RU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m:oMathPara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EAB996D-8685-5DE1-6BDE-909EE1982E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694" y="2094790"/>
                  <a:ext cx="914400" cy="536193"/>
                </a:xfrm>
                <a:prstGeom prst="rect">
                  <a:avLst/>
                </a:prstGeom>
                <a:blipFill>
                  <a:blip r:embed="rId12"/>
                  <a:stretch>
                    <a:fillRect l="-4839" r="-62903" b="-33333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F5D64D8-2BAC-6620-DB9E-F8A24EF13376}"/>
              </a:ext>
            </a:extLst>
          </p:cNvPr>
          <p:cNvSpPr txBox="1"/>
          <p:nvPr/>
        </p:nvSpPr>
        <p:spPr>
          <a:xfrm>
            <a:off x="50972" y="1543425"/>
            <a:ext cx="72557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Базисные функции задаются внутри одного конечного элемента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стыках конечных элементов базисные функции имеют разрывы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Метод хорошо подходит для решения гиперболических уравнений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Определяющие матрицы имеют блочно-диагональную природу и легко обратимы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Размерность задачи больше при том же шаге дискретизации в сравнении с МКЭ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BF65EB-72D1-174C-EDCA-786CF6F1F393}"/>
                  </a:ext>
                </a:extLst>
              </p:cNvPr>
              <p:cNvSpPr txBox="1"/>
              <p:nvPr/>
            </p:nvSpPr>
            <p:spPr>
              <a:xfrm>
                <a:off x="325120" y="6139622"/>
                <a:ext cx="74371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=0−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явная,     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1−неявная,      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0,5−Кранк−Николсон</m:t>
                    </m:r>
                  </m:oMath>
                </a14:m>
                <a:endParaRPr lang="ru-RU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&gt;0⇒</m:t>
                    </m:r>
                  </m:oMath>
                </a14:m>
                <a:r>
                  <a:rPr lang="ru-RU" dirty="0"/>
                  <a:t>   нелинейные уравнения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BF65EB-72D1-174C-EDCA-786CF6F1F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0" y="6139622"/>
                <a:ext cx="7437120" cy="646331"/>
              </a:xfrm>
              <a:prstGeom prst="rect">
                <a:avLst/>
              </a:prstGeom>
              <a:blipFill>
                <a:blip r:embed="rId13"/>
                <a:stretch>
                  <a:fillRect l="-492" t="-1887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0C87F02-B9A1-6DBC-0D98-7C6F06904E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3875" y="1500137"/>
            <a:ext cx="2203004" cy="88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2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8CED929-4AC0-3CEF-F009-BEE6CF68FE12}"/>
              </a:ext>
            </a:extLst>
          </p:cNvPr>
          <p:cNvSpPr/>
          <p:nvPr/>
        </p:nvSpPr>
        <p:spPr>
          <a:xfrm>
            <a:off x="-8116" y="-1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E6209B-AE43-A9EE-6A27-2E9E3FD5C973}"/>
              </a:ext>
            </a:extLst>
          </p:cNvPr>
          <p:cNvSpPr txBox="1"/>
          <p:nvPr/>
        </p:nvSpPr>
        <p:spPr>
          <a:xfrm>
            <a:off x="3124481" y="213485"/>
            <a:ext cx="594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/>
              <a:t>Верификация численного алгоритма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132F4-366D-5B45-CD60-D078F36E5F58}"/>
              </a:ext>
            </a:extLst>
          </p:cNvPr>
          <p:cNvSpPr txBox="1"/>
          <p:nvPr/>
        </p:nvSpPr>
        <p:spPr>
          <a:xfrm>
            <a:off x="305578" y="876890"/>
            <a:ext cx="3687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Задача о единичной волне в однородном канале</a:t>
            </a:r>
            <a:r>
              <a:rPr lang="en-US" dirty="0"/>
              <a:t>[Boileau, 2015]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B0BD1C-B97C-41F5-692F-2948EA1AEC90}"/>
              </a:ext>
            </a:extLst>
          </p:cNvPr>
          <p:cNvSpPr txBox="1"/>
          <p:nvPr/>
        </p:nvSpPr>
        <p:spPr>
          <a:xfrm>
            <a:off x="4159121" y="771409"/>
            <a:ext cx="36879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Задача о</a:t>
            </a:r>
            <a:r>
              <a:rPr lang="en-US" dirty="0"/>
              <a:t> </a:t>
            </a:r>
            <a:r>
              <a:rPr lang="ru-RU" dirty="0"/>
              <a:t>течении в одиночном сосуде с разрывными свойствами </a:t>
            </a:r>
            <a:r>
              <a:rPr lang="en-US" dirty="0"/>
              <a:t>[Sherwin, 2003]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A35A1-C36C-3F85-AEAE-CD30F0E8C3F2}"/>
              </a:ext>
            </a:extLst>
          </p:cNvPr>
          <p:cNvSpPr txBox="1"/>
          <p:nvPr/>
        </p:nvSpPr>
        <p:spPr>
          <a:xfrm>
            <a:off x="8189946" y="848964"/>
            <a:ext cx="3529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Задача о</a:t>
            </a:r>
            <a:r>
              <a:rPr lang="en-US" dirty="0"/>
              <a:t> </a:t>
            </a:r>
            <a:r>
              <a:rPr lang="ru-RU" dirty="0"/>
              <a:t>течении в сосуде с разветвлением </a:t>
            </a:r>
            <a:r>
              <a:rPr lang="en-US" dirty="0"/>
              <a:t>[Xiu, 2007]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3F8E05-C3B8-9FB8-52AE-08B7BC39321D}"/>
                  </a:ext>
                </a:extLst>
              </p:cNvPr>
              <p:cNvSpPr txBox="1"/>
              <p:nvPr/>
            </p:nvSpPr>
            <p:spPr>
              <a:xfrm>
                <a:off x="305578" y="4824024"/>
                <a:ext cx="9220482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Оптимальные параметры расчётной схемы</a:t>
                </a:r>
                <a:r>
                  <a:rPr lang="en-US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Дискретизация по пространству линейными Лагранжевыми конечными элементами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Дискретизация по времени с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ru-RU" dirty="0"/>
                  <a:t> (Кранка-Николсон)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Шаг по пространству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в </a:t>
                </a:r>
                <a:r>
                  <a:rPr lang="en-US" dirty="0"/>
                  <a:t>~</a:t>
                </a:r>
                <a:r>
                  <a:rPr lang="ru-RU" dirty="0"/>
                  <a:t>30 раз меньше, чем характерная длина волны</a:t>
                </a:r>
                <a:endParaRPr lang="en-US" dirty="0"/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Выбор шага по времени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 исходя из условия Куранта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3F8E05-C3B8-9FB8-52AE-08B7BC393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78" y="4824024"/>
                <a:ext cx="9220482" cy="1754326"/>
              </a:xfrm>
              <a:prstGeom prst="rect">
                <a:avLst/>
              </a:prstGeom>
              <a:blipFill>
                <a:blip r:embed="rId2"/>
                <a:stretch>
                  <a:fillRect l="-529" t="-1736" b="-45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51110E-A7EA-1FFD-6882-DA3465060659}"/>
                  </a:ext>
                </a:extLst>
              </p:cNvPr>
              <p:cNvSpPr txBox="1"/>
              <p:nvPr/>
            </p:nvSpPr>
            <p:spPr>
              <a:xfrm>
                <a:off x="5871003" y="6031783"/>
                <a:ext cx="2157704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𝐶𝐹𝐿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&lt;0,1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51110E-A7EA-1FFD-6882-DA3465060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003" y="6031783"/>
                <a:ext cx="2157704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467EE60-6769-BBE2-CBED-8A52661351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9" y="1819535"/>
            <a:ext cx="3822802" cy="268132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A506697-640E-77FB-CC01-3DB53D76A1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21" y="1819535"/>
            <a:ext cx="3687924" cy="260485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20B6690-840E-DE4A-031D-AEEC2C6FA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5225" y="1843384"/>
            <a:ext cx="4062097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2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476CE6-E9AE-9171-CA2D-3B3DF1C180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A4FB4D-8987-F9B2-3B97-4031C4203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206" y="1149766"/>
            <a:ext cx="6208645" cy="4441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A75A2-807F-0B4E-3DBC-4CD247A31C78}"/>
                  </a:ext>
                </a:extLst>
              </p:cNvPr>
              <p:cNvSpPr txBox="1"/>
              <p:nvPr/>
            </p:nvSpPr>
            <p:spPr>
              <a:xfrm>
                <a:off x="1693194" y="5827628"/>
                <a:ext cx="400468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𝑣𝑖𝑠𝑐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A75A2-807F-0B4E-3DBC-4CD247A31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94" y="5827628"/>
                <a:ext cx="4004686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53F003A-0A98-4649-CFEC-4C7280549F75}"/>
              </a:ext>
            </a:extLst>
          </p:cNvPr>
          <p:cNvSpPr txBox="1"/>
          <p:nvPr/>
        </p:nvSpPr>
        <p:spPr>
          <a:xfrm>
            <a:off x="2169160" y="328985"/>
            <a:ext cx="947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Распространение возмущения</a:t>
            </a:r>
            <a:r>
              <a:rPr lang="en-US" sz="3200" dirty="0"/>
              <a:t> </a:t>
            </a:r>
            <a:r>
              <a:rPr lang="ru-RU" sz="3200" dirty="0"/>
              <a:t>в однородном сосуде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E56424-357F-21B9-1F2D-7416F21421CF}"/>
                  </a:ext>
                </a:extLst>
              </p:cNvPr>
              <p:cNvSpPr txBox="1"/>
              <p:nvPr/>
            </p:nvSpPr>
            <p:spPr>
              <a:xfrm>
                <a:off x="6491057" y="1242744"/>
                <a:ext cx="4284479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=10м</m:t>
                      </m:r>
                    </m:oMath>
                  </m:oMathPara>
                </a14:m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=0,4</m:t>
                      </m:r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МПа</m:t>
                      </m:r>
                    </m:oMath>
                  </m:oMathPara>
                </a14:m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=1см</m:t>
                      </m:r>
                    </m:oMath>
                  </m:oMathPara>
                </a14:m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=1050кг/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м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=1,5мм</m:t>
                      </m:r>
                    </m:oMath>
                  </m:oMathPara>
                </a14:m>
                <a:endParaRPr lang="ru-RU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ru-RU" dirty="0"/>
              </a:p>
              <a:p>
                <a:pPr algn="ctr"/>
                <a:r>
                  <a:rPr lang="ru-RU" dirty="0"/>
                  <a:t>На входе –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algn="ctr"/>
                <a:r>
                  <a:rPr lang="ru-RU" dirty="0"/>
                  <a:t>Красная линия—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=0,004Па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ru-RU" dirty="0"/>
                  <a:t>Синяя линия –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ru-RU">
                        <a:latin typeface="Cambria Math" panose="02040503050406030204" pitchFamily="18" charset="0"/>
                      </a:rPr>
                      <m:t>=0,0Па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2E56424-357F-21B9-1F2D-7416F2142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57" y="1242744"/>
                <a:ext cx="4284479" cy="2585323"/>
              </a:xfrm>
              <a:prstGeom prst="rect">
                <a:avLst/>
              </a:prstGeom>
              <a:blipFill>
                <a:blip r:embed="rId5"/>
                <a:stretch>
                  <a:fillRect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7C8B75-64D2-0301-41B8-56372BF19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234" y="1149766"/>
            <a:ext cx="4145827" cy="326983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A630C61-230A-88DD-958F-FBBC60887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7233" y="4419600"/>
            <a:ext cx="4145827" cy="4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06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F219DCC8-1D04-E703-B44D-9784B9EAA1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2F77BB-BAA7-959C-B358-979BE6898FEB}"/>
              </a:ext>
            </a:extLst>
          </p:cNvPr>
          <p:cNvSpPr txBox="1"/>
          <p:nvPr/>
        </p:nvSpPr>
        <p:spPr>
          <a:xfrm>
            <a:off x="1648832" y="162732"/>
            <a:ext cx="9803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Распространение возмущения в неоднородном сосуде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A14AF4E-D24F-6731-3D3A-0CC80CD09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09" y="2258659"/>
            <a:ext cx="3373750" cy="114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B0F83B-B24B-E985-0E79-331805A5EDC9}"/>
                  </a:ext>
                </a:extLst>
              </p:cNvPr>
              <p:cNvSpPr txBox="1"/>
              <p:nvPr/>
            </p:nvSpPr>
            <p:spPr>
              <a:xfrm>
                <a:off x="1477341" y="1520889"/>
                <a:ext cx="1317378" cy="413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B0F83B-B24B-E985-0E79-331805A5E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341" y="1520889"/>
                <a:ext cx="1317378" cy="413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57068-DB22-4E17-EE24-A20C8B83E270}"/>
                  </a:ext>
                </a:extLst>
              </p:cNvPr>
              <p:cNvSpPr txBox="1"/>
              <p:nvPr/>
            </p:nvSpPr>
            <p:spPr>
              <a:xfrm>
                <a:off x="447479" y="1914132"/>
                <a:ext cx="1317378" cy="407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257068-DB22-4E17-EE24-A20C8B83E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79" y="1914132"/>
                <a:ext cx="1317378" cy="4075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627B6-E95A-0766-0609-16397E44F4CE}"/>
                  </a:ext>
                </a:extLst>
              </p:cNvPr>
              <p:cNvSpPr txBox="1"/>
              <p:nvPr/>
            </p:nvSpPr>
            <p:spPr>
              <a:xfrm>
                <a:off x="2279318" y="1924566"/>
                <a:ext cx="1317378" cy="407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A627B6-E95A-0766-0609-16397E44F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318" y="1924566"/>
                <a:ext cx="1317378" cy="4075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78DA6-AF9D-AEF1-65E0-6F4BD86A9B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67275" y="2270400"/>
            <a:ext cx="3139367" cy="110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DE445-D337-AD16-ADC2-A5A6B8391627}"/>
                  </a:ext>
                </a:extLst>
              </p:cNvPr>
              <p:cNvSpPr txBox="1"/>
              <p:nvPr/>
            </p:nvSpPr>
            <p:spPr>
              <a:xfrm>
                <a:off x="6155042" y="1918922"/>
                <a:ext cx="1182262" cy="406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DE445-D337-AD16-ADC2-A5A6B8391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042" y="1918922"/>
                <a:ext cx="1182262" cy="4063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ED15C3-3B49-DD44-AF65-C758F8B320FE}"/>
                  </a:ext>
                </a:extLst>
              </p:cNvPr>
              <p:cNvSpPr txBox="1"/>
              <p:nvPr/>
            </p:nvSpPr>
            <p:spPr>
              <a:xfrm>
                <a:off x="4638804" y="1918922"/>
                <a:ext cx="1182262" cy="406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ED15C3-3B49-DD44-AF65-C758F8B32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804" y="1918922"/>
                <a:ext cx="1182262" cy="4063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AE4026-7D94-1B94-7ADF-ACB5875BE0BC}"/>
                  </a:ext>
                </a:extLst>
              </p:cNvPr>
              <p:cNvSpPr txBox="1"/>
              <p:nvPr/>
            </p:nvSpPr>
            <p:spPr>
              <a:xfrm>
                <a:off x="5399094" y="1520889"/>
                <a:ext cx="1182262" cy="4123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AE4026-7D94-1B94-7ADF-ACB5875BE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94" y="1520889"/>
                <a:ext cx="1182262" cy="4123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8C0844E-D9CC-D05A-7BBD-A149158AB7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8112" y="926165"/>
            <a:ext cx="3440526" cy="2616759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DA7904B-4EC7-41E5-3B0A-9D44C49850B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8112" y="3524670"/>
            <a:ext cx="3440526" cy="902031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082F144A-5CDD-4109-3D8E-17BECB616918}"/>
              </a:ext>
            </a:extLst>
          </p:cNvPr>
          <p:cNvSpPr/>
          <p:nvPr/>
        </p:nvSpPr>
        <p:spPr>
          <a:xfrm>
            <a:off x="9758680" y="1324738"/>
            <a:ext cx="838200" cy="270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2DB3185-2973-F2C6-DC0F-5CD20D669238}"/>
              </a:ext>
            </a:extLst>
          </p:cNvPr>
          <p:cNvSpPr/>
          <p:nvPr/>
        </p:nvSpPr>
        <p:spPr>
          <a:xfrm>
            <a:off x="11171017" y="1329818"/>
            <a:ext cx="624743" cy="270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B1F064-86BE-0EAD-42AC-86843C898BE3}"/>
              </a:ext>
            </a:extLst>
          </p:cNvPr>
          <p:cNvSpPr txBox="1"/>
          <p:nvPr/>
        </p:nvSpPr>
        <p:spPr>
          <a:xfrm>
            <a:off x="9936949" y="1290114"/>
            <a:ext cx="7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7,5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170724-235C-0D99-EC85-EF72C203BEE9}"/>
              </a:ext>
            </a:extLst>
          </p:cNvPr>
          <p:cNvSpPr txBox="1"/>
          <p:nvPr/>
        </p:nvSpPr>
        <p:spPr>
          <a:xfrm>
            <a:off x="11135595" y="1290114"/>
            <a:ext cx="72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7,5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87F475EB-B69A-A754-025B-3DB55DEF408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8" r="51802" b="9850"/>
          <a:stretch/>
        </p:blipFill>
        <p:spPr>
          <a:xfrm>
            <a:off x="4442469" y="2644426"/>
            <a:ext cx="3009415" cy="423589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ECA776A0-74FD-FD6E-2625-24DC32AA28D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9" r="45068" b="11656"/>
          <a:stretch/>
        </p:blipFill>
        <p:spPr>
          <a:xfrm>
            <a:off x="447479" y="2543591"/>
            <a:ext cx="3139367" cy="43144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FAE30F-8942-DF4C-CF78-56610C132A37}"/>
              </a:ext>
            </a:extLst>
          </p:cNvPr>
          <p:cNvSpPr txBox="1"/>
          <p:nvPr/>
        </p:nvSpPr>
        <p:spPr>
          <a:xfrm>
            <a:off x="3441989" y="2565914"/>
            <a:ext cx="1377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—  p   —</a:t>
            </a:r>
          </a:p>
          <a:p>
            <a:r>
              <a:rPr lang="en-US" sz="2400" dirty="0">
                <a:solidFill>
                  <a:srgbClr val="FF0000"/>
                </a:solidFill>
              </a:rPr>
              <a:t>—  u   —</a:t>
            </a:r>
          </a:p>
        </p:txBody>
      </p:sp>
    </p:spTree>
    <p:extLst>
      <p:ext uri="{BB962C8B-B14F-4D97-AF65-F5344CB8AC3E}">
        <p14:creationId xmlns:p14="http://schemas.microsoft.com/office/powerpoint/2010/main" val="312675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476CE6-E9AE-9171-CA2D-3B3DF1C180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CE2C43C-777D-33E8-06DB-6B1F54C9D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4"/>
          <a:stretch/>
        </p:blipFill>
        <p:spPr>
          <a:xfrm>
            <a:off x="4996202" y="353970"/>
            <a:ext cx="5936211" cy="33176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5D18A2-3499-007A-48E9-35DB15F51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9"/>
          <a:stretch/>
        </p:blipFill>
        <p:spPr>
          <a:xfrm>
            <a:off x="0" y="628291"/>
            <a:ext cx="4795520" cy="3043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BD7E1D-11D4-A746-9066-BF869D2D7990}"/>
              </a:ext>
            </a:extLst>
          </p:cNvPr>
          <p:cNvSpPr txBox="1"/>
          <p:nvPr/>
        </p:nvSpPr>
        <p:spPr>
          <a:xfrm>
            <a:off x="3251311" y="329104"/>
            <a:ext cx="644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Отражение волны в сложных геометриях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EFB51-BEB5-8370-2E79-79AF01EDE352}"/>
              </a:ext>
            </a:extLst>
          </p:cNvPr>
          <p:cNvSpPr txBox="1"/>
          <p:nvPr/>
        </p:nvSpPr>
        <p:spPr>
          <a:xfrm>
            <a:off x="233680" y="1097280"/>
            <a:ext cx="2544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Сосуд со вставкой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D7F5C6A-E620-3C1B-D6DE-10F7BC05E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90" y="3474717"/>
            <a:ext cx="5889318" cy="33176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3CFB53-2926-3512-318C-9E78DC4E1404}"/>
              </a:ext>
            </a:extLst>
          </p:cNvPr>
          <p:cNvSpPr txBox="1"/>
          <p:nvPr/>
        </p:nvSpPr>
        <p:spPr>
          <a:xfrm>
            <a:off x="233680" y="380703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Разветвление сосуда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93EB3-D344-0940-B213-7B8B9BFC9707}"/>
              </a:ext>
            </a:extLst>
          </p:cNvPr>
          <p:cNvSpPr txBox="1"/>
          <p:nvPr/>
        </p:nvSpPr>
        <p:spPr>
          <a:xfrm>
            <a:off x="6573711" y="5252021"/>
            <a:ext cx="685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—  p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795C3-4551-00C3-1791-AB09DBC14F2C}"/>
              </a:ext>
            </a:extLst>
          </p:cNvPr>
          <p:cNvSpPr txBox="1"/>
          <p:nvPr/>
        </p:nvSpPr>
        <p:spPr>
          <a:xfrm>
            <a:off x="3697356" y="5252021"/>
            <a:ext cx="685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—  u </a:t>
            </a:r>
            <a:endParaRPr lang="ru-RU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0DAB2A4-7758-2772-3D88-5D72B6F9D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9156" y="4588912"/>
            <a:ext cx="3455923" cy="1681260"/>
          </a:xfrm>
          <a:prstGeom prst="rect">
            <a:avLst/>
          </a:prstGeom>
        </p:spPr>
      </p:pic>
      <p:grpSp>
        <p:nvGrpSpPr>
          <p:cNvPr id="25" name="Рисунок 23">
            <a:extLst>
              <a:ext uri="{FF2B5EF4-FFF2-40B4-BE49-F238E27FC236}">
                <a16:creationId xmlns:a16="http://schemas.microsoft.com/office/drawing/2014/main" id="{C1ABED09-BF20-57EE-DF93-EBBB216526DA}"/>
              </a:ext>
            </a:extLst>
          </p:cNvPr>
          <p:cNvGrpSpPr/>
          <p:nvPr/>
        </p:nvGrpSpPr>
        <p:grpSpPr>
          <a:xfrm>
            <a:off x="7259216" y="1059786"/>
            <a:ext cx="4450543" cy="728108"/>
            <a:chOff x="7259216" y="1059786"/>
            <a:chExt cx="4450543" cy="728108"/>
          </a:xfrm>
        </p:grpSpPr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A57EE5EB-20EB-9175-7A5D-7B8FA15992BC}"/>
                </a:ext>
              </a:extLst>
            </p:cNvPr>
            <p:cNvSpPr/>
            <p:nvPr/>
          </p:nvSpPr>
          <p:spPr>
            <a:xfrm>
              <a:off x="7259216" y="1658301"/>
              <a:ext cx="1483489" cy="16735"/>
            </a:xfrm>
            <a:custGeom>
              <a:avLst/>
              <a:gdLst>
                <a:gd name="connsiteX0" fmla="*/ -5 w 1483489"/>
                <a:gd name="connsiteY0" fmla="*/ -4 h 16735"/>
                <a:gd name="connsiteX1" fmla="*/ 1483485 w 1483489"/>
                <a:gd name="connsiteY1" fmla="*/ -4 h 1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3489" h="16735">
                  <a:moveTo>
                    <a:pt x="-5" y="-4"/>
                  </a:moveTo>
                  <a:lnTo>
                    <a:pt x="1483485" y="-4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EB0C8353-0504-DC74-E250-EF120C2895E7}"/>
                </a:ext>
              </a:extLst>
            </p:cNvPr>
            <p:cNvSpPr/>
            <p:nvPr/>
          </p:nvSpPr>
          <p:spPr>
            <a:xfrm>
              <a:off x="10226210" y="1658301"/>
              <a:ext cx="1483549" cy="16735"/>
            </a:xfrm>
            <a:custGeom>
              <a:avLst/>
              <a:gdLst>
                <a:gd name="connsiteX0" fmla="*/ -26 w 1483549"/>
                <a:gd name="connsiteY0" fmla="*/ -4 h 16735"/>
                <a:gd name="connsiteX1" fmla="*/ 1483524 w 1483549"/>
                <a:gd name="connsiteY1" fmla="*/ -4 h 1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3549" h="16735">
                  <a:moveTo>
                    <a:pt x="-26" y="-4"/>
                  </a:moveTo>
                  <a:lnTo>
                    <a:pt x="1483524" y="-4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AF8793FD-6A8E-5CB6-124A-AE8520052F83}"/>
                </a:ext>
              </a:extLst>
            </p:cNvPr>
            <p:cNvSpPr/>
            <p:nvPr/>
          </p:nvSpPr>
          <p:spPr>
            <a:xfrm>
              <a:off x="8742705" y="1658301"/>
              <a:ext cx="1483504" cy="16735"/>
            </a:xfrm>
            <a:custGeom>
              <a:avLst/>
              <a:gdLst>
                <a:gd name="connsiteX0" fmla="*/ -15 w 1483504"/>
                <a:gd name="connsiteY0" fmla="*/ -4 h 16735"/>
                <a:gd name="connsiteX1" fmla="*/ 1483489 w 1483504"/>
                <a:gd name="connsiteY1" fmla="*/ -4 h 1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3504" h="16735">
                  <a:moveTo>
                    <a:pt x="-15" y="-4"/>
                  </a:moveTo>
                  <a:lnTo>
                    <a:pt x="1483489" y="-4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9EC8F6DF-98DC-60A8-4239-11B3BF836309}"/>
                </a:ext>
              </a:extLst>
            </p:cNvPr>
            <p:cNvSpPr/>
            <p:nvPr/>
          </p:nvSpPr>
          <p:spPr>
            <a:xfrm>
              <a:off x="8742705" y="1528707"/>
              <a:ext cx="16735" cy="236376"/>
            </a:xfrm>
            <a:custGeom>
              <a:avLst/>
              <a:gdLst>
                <a:gd name="connsiteX0" fmla="*/ -10 w 16735"/>
                <a:gd name="connsiteY0" fmla="*/ -4 h 236376"/>
                <a:gd name="connsiteX1" fmla="*/ -10 w 16735"/>
                <a:gd name="connsiteY1" fmla="*/ 236373 h 2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35" h="236376">
                  <a:moveTo>
                    <a:pt x="-10" y="-4"/>
                  </a:moveTo>
                  <a:lnTo>
                    <a:pt x="-10" y="236373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712335BE-94AB-C866-A473-E82E5BF52242}"/>
                </a:ext>
              </a:extLst>
            </p:cNvPr>
            <p:cNvSpPr/>
            <p:nvPr/>
          </p:nvSpPr>
          <p:spPr>
            <a:xfrm>
              <a:off x="10226210" y="1551518"/>
              <a:ext cx="16735" cy="236376"/>
            </a:xfrm>
            <a:custGeom>
              <a:avLst/>
              <a:gdLst>
                <a:gd name="connsiteX0" fmla="*/ -20 w 16735"/>
                <a:gd name="connsiteY0" fmla="*/ -4 h 236376"/>
                <a:gd name="connsiteX1" fmla="*/ -20 w 16735"/>
                <a:gd name="connsiteY1" fmla="*/ 236373 h 2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35" h="236376">
                  <a:moveTo>
                    <a:pt x="-20" y="-4"/>
                  </a:moveTo>
                  <a:lnTo>
                    <a:pt x="-20" y="236373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0619EAE4-47A8-139F-7994-8D432D4DD034}"/>
                </a:ext>
              </a:extLst>
            </p:cNvPr>
            <p:cNvSpPr/>
            <p:nvPr/>
          </p:nvSpPr>
          <p:spPr>
            <a:xfrm>
              <a:off x="8742712" y="1568898"/>
              <a:ext cx="1483496" cy="89403"/>
            </a:xfrm>
            <a:custGeom>
              <a:avLst/>
              <a:gdLst>
                <a:gd name="connsiteX0" fmla="*/ -15 w 1483496"/>
                <a:gd name="connsiteY0" fmla="*/ -4 h 89403"/>
                <a:gd name="connsiteX1" fmla="*/ 1483482 w 1483496"/>
                <a:gd name="connsiteY1" fmla="*/ -4 h 89403"/>
                <a:gd name="connsiteX2" fmla="*/ 1483482 w 1483496"/>
                <a:gd name="connsiteY2" fmla="*/ 89400 h 89403"/>
                <a:gd name="connsiteX3" fmla="*/ -15 w 1483496"/>
                <a:gd name="connsiteY3" fmla="*/ 89400 h 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3496" h="89403">
                  <a:moveTo>
                    <a:pt x="-15" y="-4"/>
                  </a:moveTo>
                  <a:lnTo>
                    <a:pt x="1483482" y="-4"/>
                  </a:lnTo>
                  <a:lnTo>
                    <a:pt x="1483482" y="89400"/>
                  </a:lnTo>
                  <a:lnTo>
                    <a:pt x="-15" y="89400"/>
                  </a:lnTo>
                  <a:close/>
                </a:path>
              </a:pathLst>
            </a:custGeom>
            <a:noFill/>
            <a:ln w="15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id="{9F2C32D8-BDFA-E648-39EC-608DF808B8AA}"/>
                </a:ext>
              </a:extLst>
            </p:cNvPr>
            <p:cNvSpPr/>
            <p:nvPr/>
          </p:nvSpPr>
          <p:spPr>
            <a:xfrm>
              <a:off x="7921729" y="1618518"/>
              <a:ext cx="79264" cy="79627"/>
            </a:xfrm>
            <a:custGeom>
              <a:avLst/>
              <a:gdLst>
                <a:gd name="connsiteX0" fmla="*/ 79260 w 79264"/>
                <a:gd name="connsiteY0" fmla="*/ 39779 h 79627"/>
                <a:gd name="connsiteX1" fmla="*/ 39658 w 79264"/>
                <a:gd name="connsiteY1" fmla="*/ 79623 h 79627"/>
                <a:gd name="connsiteX2" fmla="*/ -5 w 79264"/>
                <a:gd name="connsiteY2" fmla="*/ 39779 h 79627"/>
                <a:gd name="connsiteX3" fmla="*/ 39658 w 79264"/>
                <a:gd name="connsiteY3" fmla="*/ -4 h 79627"/>
                <a:gd name="connsiteX4" fmla="*/ 79260 w 79264"/>
                <a:gd name="connsiteY4" fmla="*/ 39779 h 7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64" h="79627">
                  <a:moveTo>
                    <a:pt x="79260" y="39779"/>
                  </a:moveTo>
                  <a:cubicBezTo>
                    <a:pt x="79260" y="61761"/>
                    <a:pt x="61519" y="79623"/>
                    <a:pt x="39658" y="79623"/>
                  </a:cubicBezTo>
                  <a:cubicBezTo>
                    <a:pt x="17737" y="79623"/>
                    <a:pt x="-5" y="61761"/>
                    <a:pt x="-5" y="39779"/>
                  </a:cubicBezTo>
                  <a:cubicBezTo>
                    <a:pt x="-5" y="17859"/>
                    <a:pt x="17737" y="-4"/>
                    <a:pt x="39658" y="-4"/>
                  </a:cubicBezTo>
                  <a:cubicBezTo>
                    <a:pt x="61519" y="-4"/>
                    <a:pt x="79260" y="17859"/>
                    <a:pt x="79260" y="39779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id="{5D55936C-02E3-0F51-B8B8-B7FF897B2D6A}"/>
                </a:ext>
              </a:extLst>
            </p:cNvPr>
            <p:cNvSpPr/>
            <p:nvPr/>
          </p:nvSpPr>
          <p:spPr>
            <a:xfrm>
              <a:off x="9444888" y="1618518"/>
              <a:ext cx="79204" cy="79627"/>
            </a:xfrm>
            <a:custGeom>
              <a:avLst/>
              <a:gdLst>
                <a:gd name="connsiteX0" fmla="*/ 79190 w 79204"/>
                <a:gd name="connsiteY0" fmla="*/ 39779 h 79627"/>
                <a:gd name="connsiteX1" fmla="*/ 39527 w 79204"/>
                <a:gd name="connsiteY1" fmla="*/ 79623 h 79627"/>
                <a:gd name="connsiteX2" fmla="*/ -15 w 79204"/>
                <a:gd name="connsiteY2" fmla="*/ 39779 h 79627"/>
                <a:gd name="connsiteX3" fmla="*/ 39527 w 79204"/>
                <a:gd name="connsiteY3" fmla="*/ -4 h 79627"/>
                <a:gd name="connsiteX4" fmla="*/ 79190 w 79204"/>
                <a:gd name="connsiteY4" fmla="*/ 39779 h 7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04" h="79627">
                  <a:moveTo>
                    <a:pt x="79190" y="39779"/>
                  </a:moveTo>
                  <a:cubicBezTo>
                    <a:pt x="79190" y="61761"/>
                    <a:pt x="61448" y="79623"/>
                    <a:pt x="39527" y="79623"/>
                  </a:cubicBezTo>
                  <a:cubicBezTo>
                    <a:pt x="17727" y="79623"/>
                    <a:pt x="-15" y="61761"/>
                    <a:pt x="-15" y="39779"/>
                  </a:cubicBezTo>
                  <a:cubicBezTo>
                    <a:pt x="-15" y="17859"/>
                    <a:pt x="17727" y="-4"/>
                    <a:pt x="39527" y="-4"/>
                  </a:cubicBezTo>
                  <a:cubicBezTo>
                    <a:pt x="61448" y="-4"/>
                    <a:pt x="79190" y="17859"/>
                    <a:pt x="79190" y="39779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id="{9A1E0314-5CAD-14B3-4756-169176784FA4}"/>
                </a:ext>
              </a:extLst>
            </p:cNvPr>
            <p:cNvSpPr/>
            <p:nvPr/>
          </p:nvSpPr>
          <p:spPr>
            <a:xfrm>
              <a:off x="10928384" y="1618518"/>
              <a:ext cx="79204" cy="79627"/>
            </a:xfrm>
            <a:custGeom>
              <a:avLst/>
              <a:gdLst>
                <a:gd name="connsiteX0" fmla="*/ 79180 w 79204"/>
                <a:gd name="connsiteY0" fmla="*/ 39779 h 79627"/>
                <a:gd name="connsiteX1" fmla="*/ 39578 w 79204"/>
                <a:gd name="connsiteY1" fmla="*/ 79623 h 79627"/>
                <a:gd name="connsiteX2" fmla="*/ -24 w 79204"/>
                <a:gd name="connsiteY2" fmla="*/ 39779 h 79627"/>
                <a:gd name="connsiteX3" fmla="*/ 39578 w 79204"/>
                <a:gd name="connsiteY3" fmla="*/ -4 h 79627"/>
                <a:gd name="connsiteX4" fmla="*/ 79180 w 79204"/>
                <a:gd name="connsiteY4" fmla="*/ 39779 h 7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04" h="79627">
                  <a:moveTo>
                    <a:pt x="79180" y="39779"/>
                  </a:moveTo>
                  <a:cubicBezTo>
                    <a:pt x="79180" y="61761"/>
                    <a:pt x="61439" y="79623"/>
                    <a:pt x="39578" y="79623"/>
                  </a:cubicBezTo>
                  <a:cubicBezTo>
                    <a:pt x="17718" y="79623"/>
                    <a:pt x="-24" y="61761"/>
                    <a:pt x="-24" y="39779"/>
                  </a:cubicBezTo>
                  <a:cubicBezTo>
                    <a:pt x="-24" y="17859"/>
                    <a:pt x="17718" y="-4"/>
                    <a:pt x="39578" y="-4"/>
                  </a:cubicBezTo>
                  <a:cubicBezTo>
                    <a:pt x="61439" y="-4"/>
                    <a:pt x="79180" y="17859"/>
                    <a:pt x="79180" y="39779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id="{2E13EF25-A8F4-C369-CA8A-38748B7BD589}"/>
                </a:ext>
              </a:extLst>
            </p:cNvPr>
            <p:cNvSpPr/>
            <p:nvPr/>
          </p:nvSpPr>
          <p:spPr>
            <a:xfrm>
              <a:off x="8990418" y="1068816"/>
              <a:ext cx="95706" cy="151404"/>
            </a:xfrm>
            <a:custGeom>
              <a:avLst/>
              <a:gdLst>
                <a:gd name="connsiteX0" fmla="*/ 102 w 95706"/>
                <a:gd name="connsiteY0" fmla="*/ 151415 h 151404"/>
                <a:gd name="connsiteX1" fmla="*/ 102 w 95706"/>
                <a:gd name="connsiteY1" fmla="*/ 10 h 151404"/>
                <a:gd name="connsiteX2" fmla="*/ 94763 w 95706"/>
                <a:gd name="connsiteY2" fmla="*/ 10 h 151404"/>
                <a:gd name="connsiteX3" fmla="*/ 94763 w 95706"/>
                <a:gd name="connsiteY3" fmla="*/ 16484 h 151404"/>
                <a:gd name="connsiteX4" fmla="*/ 19976 w 95706"/>
                <a:gd name="connsiteY4" fmla="*/ 16484 h 151404"/>
                <a:gd name="connsiteX5" fmla="*/ 19976 w 95706"/>
                <a:gd name="connsiteY5" fmla="*/ 65122 h 151404"/>
                <a:gd name="connsiteX6" fmla="*/ 85088 w 95706"/>
                <a:gd name="connsiteY6" fmla="*/ 65122 h 151404"/>
                <a:gd name="connsiteX7" fmla="*/ 85088 w 95706"/>
                <a:gd name="connsiteY7" fmla="*/ 81596 h 151404"/>
                <a:gd name="connsiteX8" fmla="*/ 19976 w 95706"/>
                <a:gd name="connsiteY8" fmla="*/ 81596 h 151404"/>
                <a:gd name="connsiteX9" fmla="*/ 19976 w 95706"/>
                <a:gd name="connsiteY9" fmla="*/ 135202 h 151404"/>
                <a:gd name="connsiteX10" fmla="*/ 95809 w 95706"/>
                <a:gd name="connsiteY10" fmla="*/ 135202 h 151404"/>
                <a:gd name="connsiteX11" fmla="*/ 95809 w 95706"/>
                <a:gd name="connsiteY11" fmla="*/ 151415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102" y="151415"/>
                  </a:moveTo>
                  <a:lnTo>
                    <a:pt x="102" y="10"/>
                  </a:lnTo>
                  <a:lnTo>
                    <a:pt x="94763" y="10"/>
                  </a:lnTo>
                  <a:lnTo>
                    <a:pt x="94763" y="16484"/>
                  </a:lnTo>
                  <a:lnTo>
                    <a:pt x="19976" y="16484"/>
                  </a:lnTo>
                  <a:lnTo>
                    <a:pt x="19976" y="65122"/>
                  </a:lnTo>
                  <a:lnTo>
                    <a:pt x="85088" y="65122"/>
                  </a:lnTo>
                  <a:lnTo>
                    <a:pt x="85088" y="81596"/>
                  </a:lnTo>
                  <a:lnTo>
                    <a:pt x="19976" y="81596"/>
                  </a:lnTo>
                  <a:lnTo>
                    <a:pt x="19976" y="135202"/>
                  </a:lnTo>
                  <a:lnTo>
                    <a:pt x="95809" y="135202"/>
                  </a:lnTo>
                  <a:lnTo>
                    <a:pt x="95809" y="151415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id="{2C88C16C-8997-FC1B-245F-4435764E0C2C}"/>
                </a:ext>
              </a:extLst>
            </p:cNvPr>
            <p:cNvSpPr/>
            <p:nvPr/>
          </p:nvSpPr>
          <p:spPr>
            <a:xfrm>
              <a:off x="9161432" y="1118762"/>
              <a:ext cx="86293" cy="59882"/>
            </a:xfrm>
            <a:custGeom>
              <a:avLst/>
              <a:gdLst>
                <a:gd name="connsiteX0" fmla="*/ 86405 w 86293"/>
                <a:gd name="connsiteY0" fmla="*/ 10 h 59882"/>
                <a:gd name="connsiteX1" fmla="*/ 86405 w 86293"/>
                <a:gd name="connsiteY1" fmla="*/ 16746 h 59882"/>
                <a:gd name="connsiteX2" fmla="*/ 112 w 86293"/>
                <a:gd name="connsiteY2" fmla="*/ 16746 h 59882"/>
                <a:gd name="connsiteX3" fmla="*/ 112 w 86293"/>
                <a:gd name="connsiteY3" fmla="*/ 10 h 59882"/>
                <a:gd name="connsiteX4" fmla="*/ 86405 w 86293"/>
                <a:gd name="connsiteY4" fmla="*/ 43157 h 59882"/>
                <a:gd name="connsiteX5" fmla="*/ 86405 w 86293"/>
                <a:gd name="connsiteY5" fmla="*/ 59892 h 59882"/>
                <a:gd name="connsiteX6" fmla="*/ 112 w 86293"/>
                <a:gd name="connsiteY6" fmla="*/ 59892 h 59882"/>
                <a:gd name="connsiteX7" fmla="*/ 112 w 86293"/>
                <a:gd name="connsiteY7" fmla="*/ 43157 h 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293" h="59882">
                  <a:moveTo>
                    <a:pt x="86405" y="10"/>
                  </a:moveTo>
                  <a:lnTo>
                    <a:pt x="86405" y="16746"/>
                  </a:lnTo>
                  <a:lnTo>
                    <a:pt x="112" y="16746"/>
                  </a:lnTo>
                  <a:lnTo>
                    <a:pt x="112" y="10"/>
                  </a:lnTo>
                  <a:close/>
                  <a:moveTo>
                    <a:pt x="86405" y="43157"/>
                  </a:moveTo>
                  <a:lnTo>
                    <a:pt x="86405" y="59892"/>
                  </a:lnTo>
                  <a:lnTo>
                    <a:pt x="112" y="59892"/>
                  </a:lnTo>
                  <a:lnTo>
                    <a:pt x="112" y="43157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id="{FC817AA1-F03A-7D13-046C-FDE19650653A}"/>
                </a:ext>
              </a:extLst>
            </p:cNvPr>
            <p:cNvSpPr/>
            <p:nvPr/>
          </p:nvSpPr>
          <p:spPr>
            <a:xfrm>
              <a:off x="9332186" y="1068032"/>
              <a:ext cx="57528" cy="152188"/>
            </a:xfrm>
            <a:custGeom>
              <a:avLst/>
              <a:gdLst>
                <a:gd name="connsiteX0" fmla="*/ 57651 w 57528"/>
                <a:gd name="connsiteY0" fmla="*/ 10 h 152188"/>
                <a:gd name="connsiteX1" fmla="*/ 57651 w 57528"/>
                <a:gd name="connsiteY1" fmla="*/ 152199 h 152188"/>
                <a:gd name="connsiteX2" fmla="*/ 38562 w 57528"/>
                <a:gd name="connsiteY2" fmla="*/ 152199 h 152188"/>
                <a:gd name="connsiteX3" fmla="*/ 38562 w 57528"/>
                <a:gd name="connsiteY3" fmla="*/ 24067 h 152188"/>
                <a:gd name="connsiteX4" fmla="*/ 123 w 57528"/>
                <a:gd name="connsiteY4" fmla="*/ 38187 h 152188"/>
                <a:gd name="connsiteX5" fmla="*/ 123 w 57528"/>
                <a:gd name="connsiteY5" fmla="*/ 20929 h 152188"/>
                <a:gd name="connsiteX6" fmla="*/ 54775 w 57528"/>
                <a:gd name="connsiteY6" fmla="*/ 10 h 15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28" h="152188">
                  <a:moveTo>
                    <a:pt x="57651" y="10"/>
                  </a:moveTo>
                  <a:lnTo>
                    <a:pt x="57651" y="152199"/>
                  </a:lnTo>
                  <a:lnTo>
                    <a:pt x="38562" y="152199"/>
                  </a:lnTo>
                  <a:lnTo>
                    <a:pt x="38562" y="24067"/>
                  </a:lnTo>
                  <a:lnTo>
                    <a:pt x="123" y="38187"/>
                  </a:lnTo>
                  <a:lnTo>
                    <a:pt x="123" y="20929"/>
                  </a:lnTo>
                  <a:lnTo>
                    <a:pt x="54775" y="10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id="{50560EAC-8E6C-8F8A-1B0E-26E3365022FD}"/>
                </a:ext>
              </a:extLst>
            </p:cNvPr>
            <p:cNvSpPr/>
            <p:nvPr/>
          </p:nvSpPr>
          <p:spPr>
            <a:xfrm>
              <a:off x="9445165" y="1066724"/>
              <a:ext cx="95183" cy="155589"/>
            </a:xfrm>
            <a:custGeom>
              <a:avLst/>
              <a:gdLst>
                <a:gd name="connsiteX0" fmla="*/ 95313 w 95183"/>
                <a:gd name="connsiteY0" fmla="*/ 65907 h 155589"/>
                <a:gd name="connsiteX1" fmla="*/ 95313 w 95183"/>
                <a:gd name="connsiteY1" fmla="*/ 88919 h 155589"/>
                <a:gd name="connsiteX2" fmla="*/ 82500 w 95183"/>
                <a:gd name="connsiteY2" fmla="*/ 140956 h 155589"/>
                <a:gd name="connsiteX3" fmla="*/ 47983 w 95183"/>
                <a:gd name="connsiteY3" fmla="*/ 155600 h 155589"/>
                <a:gd name="connsiteX4" fmla="*/ 13204 w 95183"/>
                <a:gd name="connsiteY4" fmla="*/ 140956 h 155589"/>
                <a:gd name="connsiteX5" fmla="*/ 130 w 95183"/>
                <a:gd name="connsiteY5" fmla="*/ 88919 h 155589"/>
                <a:gd name="connsiteX6" fmla="*/ 130 w 95183"/>
                <a:gd name="connsiteY6" fmla="*/ 65907 h 155589"/>
                <a:gd name="connsiteX7" fmla="*/ 12943 w 95183"/>
                <a:gd name="connsiteY7" fmla="*/ 14393 h 155589"/>
                <a:gd name="connsiteX8" fmla="*/ 47722 w 95183"/>
                <a:gd name="connsiteY8" fmla="*/ 10 h 155589"/>
                <a:gd name="connsiteX9" fmla="*/ 82500 w 95183"/>
                <a:gd name="connsiteY9" fmla="*/ 14393 h 155589"/>
                <a:gd name="connsiteX10" fmla="*/ 95313 w 95183"/>
                <a:gd name="connsiteY10" fmla="*/ 65907 h 155589"/>
                <a:gd name="connsiteX11" fmla="*/ 76224 w 95183"/>
                <a:gd name="connsiteY11" fmla="*/ 92057 h 155589"/>
                <a:gd name="connsiteX12" fmla="*/ 76224 w 95183"/>
                <a:gd name="connsiteY12" fmla="*/ 62508 h 155589"/>
                <a:gd name="connsiteX13" fmla="*/ 68903 w 95183"/>
                <a:gd name="connsiteY13" fmla="*/ 26422 h 155589"/>
                <a:gd name="connsiteX14" fmla="*/ 47722 w 95183"/>
                <a:gd name="connsiteY14" fmla="*/ 15700 h 155589"/>
                <a:gd name="connsiteX15" fmla="*/ 26802 w 95183"/>
                <a:gd name="connsiteY15" fmla="*/ 26422 h 155589"/>
                <a:gd name="connsiteX16" fmla="*/ 19480 w 95183"/>
                <a:gd name="connsiteY16" fmla="*/ 62508 h 155589"/>
                <a:gd name="connsiteX17" fmla="*/ 19480 w 95183"/>
                <a:gd name="connsiteY17" fmla="*/ 92057 h 155589"/>
                <a:gd name="connsiteX18" fmla="*/ 26802 w 95183"/>
                <a:gd name="connsiteY18" fmla="*/ 128666 h 155589"/>
                <a:gd name="connsiteX19" fmla="*/ 47983 w 95183"/>
                <a:gd name="connsiteY19" fmla="*/ 139910 h 155589"/>
                <a:gd name="connsiteX20" fmla="*/ 69164 w 95183"/>
                <a:gd name="connsiteY20" fmla="*/ 128666 h 155589"/>
                <a:gd name="connsiteX21" fmla="*/ 76224 w 95183"/>
                <a:gd name="connsiteY21" fmla="*/ 92057 h 1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183" h="155589">
                  <a:moveTo>
                    <a:pt x="95313" y="65907"/>
                  </a:moveTo>
                  <a:lnTo>
                    <a:pt x="95313" y="88919"/>
                  </a:lnTo>
                  <a:cubicBezTo>
                    <a:pt x="95313" y="113695"/>
                    <a:pt x="90999" y="131019"/>
                    <a:pt x="82500" y="140956"/>
                  </a:cubicBezTo>
                  <a:cubicBezTo>
                    <a:pt x="74132" y="150762"/>
                    <a:pt x="62627" y="155600"/>
                    <a:pt x="47983" y="155600"/>
                  </a:cubicBezTo>
                  <a:cubicBezTo>
                    <a:pt x="33470" y="155600"/>
                    <a:pt x="21899" y="150762"/>
                    <a:pt x="13204" y="140956"/>
                  </a:cubicBezTo>
                  <a:cubicBezTo>
                    <a:pt x="4444" y="131019"/>
                    <a:pt x="130" y="113695"/>
                    <a:pt x="130" y="88919"/>
                  </a:cubicBezTo>
                  <a:lnTo>
                    <a:pt x="130" y="65907"/>
                  </a:lnTo>
                  <a:cubicBezTo>
                    <a:pt x="130" y="41196"/>
                    <a:pt x="4379" y="24003"/>
                    <a:pt x="12943" y="14393"/>
                  </a:cubicBezTo>
                  <a:cubicBezTo>
                    <a:pt x="21637" y="4848"/>
                    <a:pt x="33209" y="10"/>
                    <a:pt x="47722" y="10"/>
                  </a:cubicBezTo>
                  <a:cubicBezTo>
                    <a:pt x="62365" y="10"/>
                    <a:pt x="73936" y="4848"/>
                    <a:pt x="82500" y="14393"/>
                  </a:cubicBezTo>
                  <a:cubicBezTo>
                    <a:pt x="90999" y="24003"/>
                    <a:pt x="95313" y="41196"/>
                    <a:pt x="95313" y="65907"/>
                  </a:cubicBezTo>
                  <a:close/>
                  <a:moveTo>
                    <a:pt x="76224" y="92057"/>
                  </a:moveTo>
                  <a:lnTo>
                    <a:pt x="76224" y="62508"/>
                  </a:lnTo>
                  <a:cubicBezTo>
                    <a:pt x="76224" y="45445"/>
                    <a:pt x="73740" y="33417"/>
                    <a:pt x="68903" y="26422"/>
                  </a:cubicBezTo>
                  <a:cubicBezTo>
                    <a:pt x="64000" y="19296"/>
                    <a:pt x="56939" y="15700"/>
                    <a:pt x="47722" y="15700"/>
                  </a:cubicBezTo>
                  <a:cubicBezTo>
                    <a:pt x="38635" y="15700"/>
                    <a:pt x="31640" y="19296"/>
                    <a:pt x="26802" y="26422"/>
                  </a:cubicBezTo>
                  <a:cubicBezTo>
                    <a:pt x="21899" y="33417"/>
                    <a:pt x="19480" y="45445"/>
                    <a:pt x="19480" y="62508"/>
                  </a:cubicBezTo>
                  <a:lnTo>
                    <a:pt x="19480" y="92057"/>
                  </a:lnTo>
                  <a:cubicBezTo>
                    <a:pt x="19480" y="108988"/>
                    <a:pt x="21899" y="121213"/>
                    <a:pt x="26802" y="128666"/>
                  </a:cubicBezTo>
                  <a:cubicBezTo>
                    <a:pt x="31836" y="136184"/>
                    <a:pt x="38896" y="139910"/>
                    <a:pt x="47983" y="139910"/>
                  </a:cubicBezTo>
                  <a:cubicBezTo>
                    <a:pt x="57397" y="139910"/>
                    <a:pt x="64457" y="136184"/>
                    <a:pt x="69164" y="128666"/>
                  </a:cubicBezTo>
                  <a:cubicBezTo>
                    <a:pt x="73871" y="121213"/>
                    <a:pt x="76224" y="108988"/>
                    <a:pt x="76224" y="92057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id="{0D9D80BE-52F8-7FCA-2344-3927E0967D5F}"/>
                </a:ext>
              </a:extLst>
            </p:cNvPr>
            <p:cNvSpPr/>
            <p:nvPr/>
          </p:nvSpPr>
          <p:spPr>
            <a:xfrm>
              <a:off x="9564142" y="1066724"/>
              <a:ext cx="95183" cy="155589"/>
            </a:xfrm>
            <a:custGeom>
              <a:avLst/>
              <a:gdLst>
                <a:gd name="connsiteX0" fmla="*/ 95321 w 95183"/>
                <a:gd name="connsiteY0" fmla="*/ 65907 h 155589"/>
                <a:gd name="connsiteX1" fmla="*/ 95321 w 95183"/>
                <a:gd name="connsiteY1" fmla="*/ 88919 h 155589"/>
                <a:gd name="connsiteX2" fmla="*/ 82507 w 95183"/>
                <a:gd name="connsiteY2" fmla="*/ 140956 h 155589"/>
                <a:gd name="connsiteX3" fmla="*/ 47990 w 95183"/>
                <a:gd name="connsiteY3" fmla="*/ 155600 h 155589"/>
                <a:gd name="connsiteX4" fmla="*/ 13211 w 95183"/>
                <a:gd name="connsiteY4" fmla="*/ 140956 h 155589"/>
                <a:gd name="connsiteX5" fmla="*/ 137 w 95183"/>
                <a:gd name="connsiteY5" fmla="*/ 88919 h 155589"/>
                <a:gd name="connsiteX6" fmla="*/ 137 w 95183"/>
                <a:gd name="connsiteY6" fmla="*/ 65907 h 155589"/>
                <a:gd name="connsiteX7" fmla="*/ 12950 w 95183"/>
                <a:gd name="connsiteY7" fmla="*/ 14393 h 155589"/>
                <a:gd name="connsiteX8" fmla="*/ 47729 w 95183"/>
                <a:gd name="connsiteY8" fmla="*/ 10 h 155589"/>
                <a:gd name="connsiteX9" fmla="*/ 82507 w 95183"/>
                <a:gd name="connsiteY9" fmla="*/ 14393 h 155589"/>
                <a:gd name="connsiteX10" fmla="*/ 95321 w 95183"/>
                <a:gd name="connsiteY10" fmla="*/ 65907 h 155589"/>
                <a:gd name="connsiteX11" fmla="*/ 76231 w 95183"/>
                <a:gd name="connsiteY11" fmla="*/ 92057 h 155589"/>
                <a:gd name="connsiteX12" fmla="*/ 76231 w 95183"/>
                <a:gd name="connsiteY12" fmla="*/ 62508 h 155589"/>
                <a:gd name="connsiteX13" fmla="*/ 68910 w 95183"/>
                <a:gd name="connsiteY13" fmla="*/ 26422 h 155589"/>
                <a:gd name="connsiteX14" fmla="*/ 47729 w 95183"/>
                <a:gd name="connsiteY14" fmla="*/ 15700 h 155589"/>
                <a:gd name="connsiteX15" fmla="*/ 26809 w 95183"/>
                <a:gd name="connsiteY15" fmla="*/ 26422 h 155589"/>
                <a:gd name="connsiteX16" fmla="*/ 19487 w 95183"/>
                <a:gd name="connsiteY16" fmla="*/ 62508 h 155589"/>
                <a:gd name="connsiteX17" fmla="*/ 19487 w 95183"/>
                <a:gd name="connsiteY17" fmla="*/ 92057 h 155589"/>
                <a:gd name="connsiteX18" fmla="*/ 26809 w 95183"/>
                <a:gd name="connsiteY18" fmla="*/ 128666 h 155589"/>
                <a:gd name="connsiteX19" fmla="*/ 47990 w 95183"/>
                <a:gd name="connsiteY19" fmla="*/ 139910 h 155589"/>
                <a:gd name="connsiteX20" fmla="*/ 69171 w 95183"/>
                <a:gd name="connsiteY20" fmla="*/ 128666 h 155589"/>
                <a:gd name="connsiteX21" fmla="*/ 76231 w 95183"/>
                <a:gd name="connsiteY21" fmla="*/ 92057 h 1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183" h="155589">
                  <a:moveTo>
                    <a:pt x="95321" y="65907"/>
                  </a:moveTo>
                  <a:lnTo>
                    <a:pt x="95321" y="88919"/>
                  </a:lnTo>
                  <a:cubicBezTo>
                    <a:pt x="95321" y="113695"/>
                    <a:pt x="91006" y="131019"/>
                    <a:pt x="82507" y="140956"/>
                  </a:cubicBezTo>
                  <a:cubicBezTo>
                    <a:pt x="74139" y="150762"/>
                    <a:pt x="62634" y="155600"/>
                    <a:pt x="47990" y="155600"/>
                  </a:cubicBezTo>
                  <a:cubicBezTo>
                    <a:pt x="33477" y="155600"/>
                    <a:pt x="21906" y="150762"/>
                    <a:pt x="13211" y="140956"/>
                  </a:cubicBezTo>
                  <a:cubicBezTo>
                    <a:pt x="4451" y="131019"/>
                    <a:pt x="137" y="113695"/>
                    <a:pt x="137" y="88919"/>
                  </a:cubicBezTo>
                  <a:lnTo>
                    <a:pt x="137" y="65907"/>
                  </a:lnTo>
                  <a:cubicBezTo>
                    <a:pt x="137" y="41196"/>
                    <a:pt x="4386" y="24003"/>
                    <a:pt x="12950" y="14393"/>
                  </a:cubicBezTo>
                  <a:cubicBezTo>
                    <a:pt x="21644" y="4848"/>
                    <a:pt x="33216" y="10"/>
                    <a:pt x="47729" y="10"/>
                  </a:cubicBezTo>
                  <a:cubicBezTo>
                    <a:pt x="62372" y="10"/>
                    <a:pt x="73943" y="4848"/>
                    <a:pt x="82507" y="14393"/>
                  </a:cubicBezTo>
                  <a:cubicBezTo>
                    <a:pt x="91006" y="24003"/>
                    <a:pt x="95321" y="41196"/>
                    <a:pt x="95321" y="65907"/>
                  </a:cubicBezTo>
                  <a:close/>
                  <a:moveTo>
                    <a:pt x="76231" y="92057"/>
                  </a:moveTo>
                  <a:lnTo>
                    <a:pt x="76231" y="62508"/>
                  </a:lnTo>
                  <a:cubicBezTo>
                    <a:pt x="76231" y="45445"/>
                    <a:pt x="73747" y="33417"/>
                    <a:pt x="68910" y="26422"/>
                  </a:cubicBezTo>
                  <a:cubicBezTo>
                    <a:pt x="64007" y="19296"/>
                    <a:pt x="56946" y="15700"/>
                    <a:pt x="47729" y="15700"/>
                  </a:cubicBezTo>
                  <a:cubicBezTo>
                    <a:pt x="38642" y="15700"/>
                    <a:pt x="31647" y="19296"/>
                    <a:pt x="26809" y="26422"/>
                  </a:cubicBezTo>
                  <a:cubicBezTo>
                    <a:pt x="21906" y="33417"/>
                    <a:pt x="19487" y="45445"/>
                    <a:pt x="19487" y="62508"/>
                  </a:cubicBezTo>
                  <a:lnTo>
                    <a:pt x="19487" y="92057"/>
                  </a:lnTo>
                  <a:cubicBezTo>
                    <a:pt x="19487" y="108988"/>
                    <a:pt x="21906" y="121213"/>
                    <a:pt x="26809" y="128666"/>
                  </a:cubicBezTo>
                  <a:cubicBezTo>
                    <a:pt x="31843" y="136184"/>
                    <a:pt x="38903" y="139910"/>
                    <a:pt x="47990" y="139910"/>
                  </a:cubicBezTo>
                  <a:cubicBezTo>
                    <a:pt x="57404" y="139910"/>
                    <a:pt x="64464" y="136184"/>
                    <a:pt x="69171" y="128666"/>
                  </a:cubicBezTo>
                  <a:cubicBezTo>
                    <a:pt x="73878" y="121213"/>
                    <a:pt x="76231" y="108988"/>
                    <a:pt x="76231" y="92057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id="{00B5F867-1D6D-D746-BCC6-13A7FF97936C}"/>
                </a:ext>
              </a:extLst>
            </p:cNvPr>
            <p:cNvSpPr/>
            <p:nvPr/>
          </p:nvSpPr>
          <p:spPr>
            <a:xfrm>
              <a:off x="9741437" y="1068816"/>
              <a:ext cx="95706" cy="151404"/>
            </a:xfrm>
            <a:custGeom>
              <a:avLst/>
              <a:gdLst>
                <a:gd name="connsiteX0" fmla="*/ 147 w 95706"/>
                <a:gd name="connsiteY0" fmla="*/ 151415 h 151404"/>
                <a:gd name="connsiteX1" fmla="*/ 147 w 95706"/>
                <a:gd name="connsiteY1" fmla="*/ 10 h 151404"/>
                <a:gd name="connsiteX2" fmla="*/ 94808 w 95706"/>
                <a:gd name="connsiteY2" fmla="*/ 10 h 151404"/>
                <a:gd name="connsiteX3" fmla="*/ 94808 w 95706"/>
                <a:gd name="connsiteY3" fmla="*/ 16484 h 151404"/>
                <a:gd name="connsiteX4" fmla="*/ 20020 w 95706"/>
                <a:gd name="connsiteY4" fmla="*/ 16484 h 151404"/>
                <a:gd name="connsiteX5" fmla="*/ 20020 w 95706"/>
                <a:gd name="connsiteY5" fmla="*/ 65122 h 151404"/>
                <a:gd name="connsiteX6" fmla="*/ 85132 w 95706"/>
                <a:gd name="connsiteY6" fmla="*/ 65122 h 151404"/>
                <a:gd name="connsiteX7" fmla="*/ 85132 w 95706"/>
                <a:gd name="connsiteY7" fmla="*/ 81596 h 151404"/>
                <a:gd name="connsiteX8" fmla="*/ 20020 w 95706"/>
                <a:gd name="connsiteY8" fmla="*/ 81596 h 151404"/>
                <a:gd name="connsiteX9" fmla="*/ 20020 w 95706"/>
                <a:gd name="connsiteY9" fmla="*/ 135202 h 151404"/>
                <a:gd name="connsiteX10" fmla="*/ 95854 w 95706"/>
                <a:gd name="connsiteY10" fmla="*/ 135202 h 151404"/>
                <a:gd name="connsiteX11" fmla="*/ 95854 w 95706"/>
                <a:gd name="connsiteY11" fmla="*/ 151415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147" y="151415"/>
                  </a:moveTo>
                  <a:lnTo>
                    <a:pt x="147" y="10"/>
                  </a:lnTo>
                  <a:lnTo>
                    <a:pt x="94808" y="10"/>
                  </a:lnTo>
                  <a:lnTo>
                    <a:pt x="94808" y="16484"/>
                  </a:lnTo>
                  <a:lnTo>
                    <a:pt x="20020" y="16484"/>
                  </a:lnTo>
                  <a:lnTo>
                    <a:pt x="20020" y="65122"/>
                  </a:lnTo>
                  <a:lnTo>
                    <a:pt x="85132" y="65122"/>
                  </a:lnTo>
                  <a:lnTo>
                    <a:pt x="85132" y="81596"/>
                  </a:lnTo>
                  <a:lnTo>
                    <a:pt x="20020" y="81596"/>
                  </a:lnTo>
                  <a:lnTo>
                    <a:pt x="20020" y="135202"/>
                  </a:lnTo>
                  <a:lnTo>
                    <a:pt x="95854" y="135202"/>
                  </a:lnTo>
                  <a:lnTo>
                    <a:pt x="95854" y="151415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id="{A6D169FF-0D46-96E2-B636-086CC06C38D9}"/>
                </a:ext>
              </a:extLst>
            </p:cNvPr>
            <p:cNvSpPr/>
            <p:nvPr/>
          </p:nvSpPr>
          <p:spPr>
            <a:xfrm>
              <a:off x="9852040" y="1163145"/>
              <a:ext cx="61712" cy="100936"/>
            </a:xfrm>
            <a:custGeom>
              <a:avLst/>
              <a:gdLst>
                <a:gd name="connsiteX0" fmla="*/ 61867 w 61712"/>
                <a:gd name="connsiteY0" fmla="*/ 42636 h 100936"/>
                <a:gd name="connsiteX1" fmla="*/ 61867 w 61712"/>
                <a:gd name="connsiteY1" fmla="*/ 57541 h 100936"/>
                <a:gd name="connsiteX2" fmla="*/ 53499 w 61712"/>
                <a:gd name="connsiteY2" fmla="*/ 91535 h 100936"/>
                <a:gd name="connsiteX3" fmla="*/ 31011 w 61712"/>
                <a:gd name="connsiteY3" fmla="*/ 100949 h 100936"/>
                <a:gd name="connsiteX4" fmla="*/ 8522 w 61712"/>
                <a:gd name="connsiteY4" fmla="*/ 91535 h 100936"/>
                <a:gd name="connsiteX5" fmla="*/ 154 w 61712"/>
                <a:gd name="connsiteY5" fmla="*/ 57541 h 100936"/>
                <a:gd name="connsiteX6" fmla="*/ 154 w 61712"/>
                <a:gd name="connsiteY6" fmla="*/ 42636 h 100936"/>
                <a:gd name="connsiteX7" fmla="*/ 8522 w 61712"/>
                <a:gd name="connsiteY7" fmla="*/ 9426 h 100936"/>
                <a:gd name="connsiteX8" fmla="*/ 30749 w 61712"/>
                <a:gd name="connsiteY8" fmla="*/ 12 h 100936"/>
                <a:gd name="connsiteX9" fmla="*/ 53499 w 61712"/>
                <a:gd name="connsiteY9" fmla="*/ 9426 h 100936"/>
                <a:gd name="connsiteX10" fmla="*/ 61867 w 61712"/>
                <a:gd name="connsiteY10" fmla="*/ 42636 h 100936"/>
                <a:gd name="connsiteX11" fmla="*/ 49315 w 61712"/>
                <a:gd name="connsiteY11" fmla="*/ 59633 h 100936"/>
                <a:gd name="connsiteX12" fmla="*/ 49315 w 61712"/>
                <a:gd name="connsiteY12" fmla="*/ 40544 h 100936"/>
                <a:gd name="connsiteX13" fmla="*/ 44608 w 61712"/>
                <a:gd name="connsiteY13" fmla="*/ 17010 h 100936"/>
                <a:gd name="connsiteX14" fmla="*/ 30749 w 61712"/>
                <a:gd name="connsiteY14" fmla="*/ 10211 h 100936"/>
                <a:gd name="connsiteX15" fmla="*/ 17151 w 61712"/>
                <a:gd name="connsiteY15" fmla="*/ 17010 h 100936"/>
                <a:gd name="connsiteX16" fmla="*/ 12444 w 61712"/>
                <a:gd name="connsiteY16" fmla="*/ 40544 h 100936"/>
                <a:gd name="connsiteX17" fmla="*/ 12444 w 61712"/>
                <a:gd name="connsiteY17" fmla="*/ 59633 h 100936"/>
                <a:gd name="connsiteX18" fmla="*/ 17151 w 61712"/>
                <a:gd name="connsiteY18" fmla="*/ 83429 h 100936"/>
                <a:gd name="connsiteX19" fmla="*/ 31011 w 61712"/>
                <a:gd name="connsiteY19" fmla="*/ 90751 h 100936"/>
                <a:gd name="connsiteX20" fmla="*/ 44608 w 61712"/>
                <a:gd name="connsiteY20" fmla="*/ 83429 h 100936"/>
                <a:gd name="connsiteX21" fmla="*/ 49315 w 61712"/>
                <a:gd name="connsiteY21" fmla="*/ 59633 h 10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712" h="100936">
                  <a:moveTo>
                    <a:pt x="61867" y="42636"/>
                  </a:moveTo>
                  <a:lnTo>
                    <a:pt x="61867" y="57541"/>
                  </a:lnTo>
                  <a:cubicBezTo>
                    <a:pt x="61867" y="73754"/>
                    <a:pt x="59056" y="85129"/>
                    <a:pt x="53499" y="91535"/>
                  </a:cubicBezTo>
                  <a:cubicBezTo>
                    <a:pt x="47877" y="97811"/>
                    <a:pt x="40424" y="100949"/>
                    <a:pt x="31011" y="100949"/>
                  </a:cubicBezTo>
                  <a:cubicBezTo>
                    <a:pt x="21597" y="100949"/>
                    <a:pt x="14079" y="97811"/>
                    <a:pt x="8522" y="91535"/>
                  </a:cubicBezTo>
                  <a:cubicBezTo>
                    <a:pt x="2900" y="85129"/>
                    <a:pt x="154" y="73754"/>
                    <a:pt x="154" y="57541"/>
                  </a:cubicBezTo>
                  <a:lnTo>
                    <a:pt x="154" y="42636"/>
                  </a:lnTo>
                  <a:cubicBezTo>
                    <a:pt x="154" y="26619"/>
                    <a:pt x="2900" y="15571"/>
                    <a:pt x="8522" y="9426"/>
                  </a:cubicBezTo>
                  <a:cubicBezTo>
                    <a:pt x="14079" y="3150"/>
                    <a:pt x="21466" y="12"/>
                    <a:pt x="30749" y="12"/>
                  </a:cubicBezTo>
                  <a:cubicBezTo>
                    <a:pt x="40294" y="12"/>
                    <a:pt x="47877" y="3150"/>
                    <a:pt x="53499" y="9426"/>
                  </a:cubicBezTo>
                  <a:cubicBezTo>
                    <a:pt x="59056" y="15571"/>
                    <a:pt x="61867" y="26619"/>
                    <a:pt x="61867" y="42636"/>
                  </a:cubicBezTo>
                  <a:close/>
                  <a:moveTo>
                    <a:pt x="49315" y="59633"/>
                  </a:moveTo>
                  <a:lnTo>
                    <a:pt x="49315" y="40544"/>
                  </a:lnTo>
                  <a:cubicBezTo>
                    <a:pt x="49315" y="29430"/>
                    <a:pt x="47746" y="21586"/>
                    <a:pt x="44608" y="17010"/>
                  </a:cubicBezTo>
                  <a:cubicBezTo>
                    <a:pt x="41470" y="12499"/>
                    <a:pt x="36829" y="10211"/>
                    <a:pt x="30749" y="10211"/>
                  </a:cubicBezTo>
                  <a:cubicBezTo>
                    <a:pt x="24996" y="10211"/>
                    <a:pt x="20420" y="12499"/>
                    <a:pt x="17151" y="17010"/>
                  </a:cubicBezTo>
                  <a:cubicBezTo>
                    <a:pt x="14013" y="21586"/>
                    <a:pt x="12444" y="29430"/>
                    <a:pt x="12444" y="40544"/>
                  </a:cubicBezTo>
                  <a:lnTo>
                    <a:pt x="12444" y="59633"/>
                  </a:lnTo>
                  <a:cubicBezTo>
                    <a:pt x="12444" y="70616"/>
                    <a:pt x="14013" y="78591"/>
                    <a:pt x="17151" y="83429"/>
                  </a:cubicBezTo>
                  <a:cubicBezTo>
                    <a:pt x="20420" y="88332"/>
                    <a:pt x="25062" y="90751"/>
                    <a:pt x="31011" y="90751"/>
                  </a:cubicBezTo>
                  <a:cubicBezTo>
                    <a:pt x="37090" y="90751"/>
                    <a:pt x="41601" y="88332"/>
                    <a:pt x="44608" y="83429"/>
                  </a:cubicBezTo>
                  <a:cubicBezTo>
                    <a:pt x="47746" y="78591"/>
                    <a:pt x="49315" y="70616"/>
                    <a:pt x="49315" y="59633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id="{19A0F6C8-F50F-B970-3A81-32C2C30ED55E}"/>
                </a:ext>
              </a:extLst>
            </p:cNvPr>
            <p:cNvSpPr/>
            <p:nvPr/>
          </p:nvSpPr>
          <p:spPr>
            <a:xfrm>
              <a:off x="7779827" y="1061875"/>
              <a:ext cx="95706" cy="151404"/>
            </a:xfrm>
            <a:custGeom>
              <a:avLst/>
              <a:gdLst>
                <a:gd name="connsiteX0" fmla="*/ 30 w 95706"/>
                <a:gd name="connsiteY0" fmla="*/ 151415 h 151404"/>
                <a:gd name="connsiteX1" fmla="*/ 30 w 95706"/>
                <a:gd name="connsiteY1" fmla="*/ 10 h 151404"/>
                <a:gd name="connsiteX2" fmla="*/ 94691 w 95706"/>
                <a:gd name="connsiteY2" fmla="*/ 10 h 151404"/>
                <a:gd name="connsiteX3" fmla="*/ 94691 w 95706"/>
                <a:gd name="connsiteY3" fmla="*/ 16484 h 151404"/>
                <a:gd name="connsiteX4" fmla="*/ 19903 w 95706"/>
                <a:gd name="connsiteY4" fmla="*/ 16484 h 151404"/>
                <a:gd name="connsiteX5" fmla="*/ 19903 w 95706"/>
                <a:gd name="connsiteY5" fmla="*/ 65122 h 151404"/>
                <a:gd name="connsiteX6" fmla="*/ 85015 w 95706"/>
                <a:gd name="connsiteY6" fmla="*/ 65122 h 151404"/>
                <a:gd name="connsiteX7" fmla="*/ 85015 w 95706"/>
                <a:gd name="connsiteY7" fmla="*/ 81596 h 151404"/>
                <a:gd name="connsiteX8" fmla="*/ 19903 w 95706"/>
                <a:gd name="connsiteY8" fmla="*/ 81596 h 151404"/>
                <a:gd name="connsiteX9" fmla="*/ 19903 w 95706"/>
                <a:gd name="connsiteY9" fmla="*/ 135202 h 151404"/>
                <a:gd name="connsiteX10" fmla="*/ 95737 w 95706"/>
                <a:gd name="connsiteY10" fmla="*/ 135202 h 151404"/>
                <a:gd name="connsiteX11" fmla="*/ 95737 w 95706"/>
                <a:gd name="connsiteY11" fmla="*/ 151415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30" y="151415"/>
                  </a:moveTo>
                  <a:lnTo>
                    <a:pt x="30" y="10"/>
                  </a:lnTo>
                  <a:lnTo>
                    <a:pt x="94691" y="10"/>
                  </a:lnTo>
                  <a:lnTo>
                    <a:pt x="94691" y="16484"/>
                  </a:lnTo>
                  <a:lnTo>
                    <a:pt x="19903" y="16484"/>
                  </a:lnTo>
                  <a:lnTo>
                    <a:pt x="19903" y="65122"/>
                  </a:lnTo>
                  <a:lnTo>
                    <a:pt x="85015" y="65122"/>
                  </a:lnTo>
                  <a:lnTo>
                    <a:pt x="85015" y="81596"/>
                  </a:lnTo>
                  <a:lnTo>
                    <a:pt x="19903" y="81596"/>
                  </a:lnTo>
                  <a:lnTo>
                    <a:pt x="19903" y="135202"/>
                  </a:lnTo>
                  <a:lnTo>
                    <a:pt x="95737" y="135202"/>
                  </a:lnTo>
                  <a:lnTo>
                    <a:pt x="95737" y="151415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id="{F74F13B6-AC9B-8D03-85B4-A0960929C88A}"/>
                </a:ext>
              </a:extLst>
            </p:cNvPr>
            <p:cNvSpPr/>
            <p:nvPr/>
          </p:nvSpPr>
          <p:spPr>
            <a:xfrm>
              <a:off x="7950858" y="1111820"/>
              <a:ext cx="86293" cy="59882"/>
            </a:xfrm>
            <a:custGeom>
              <a:avLst/>
              <a:gdLst>
                <a:gd name="connsiteX0" fmla="*/ 86333 w 86293"/>
                <a:gd name="connsiteY0" fmla="*/ 10 h 59882"/>
                <a:gd name="connsiteX1" fmla="*/ 86333 w 86293"/>
                <a:gd name="connsiteY1" fmla="*/ 16745 h 59882"/>
                <a:gd name="connsiteX2" fmla="*/ 40 w 86293"/>
                <a:gd name="connsiteY2" fmla="*/ 16745 h 59882"/>
                <a:gd name="connsiteX3" fmla="*/ 40 w 86293"/>
                <a:gd name="connsiteY3" fmla="*/ 10 h 59882"/>
                <a:gd name="connsiteX4" fmla="*/ 86333 w 86293"/>
                <a:gd name="connsiteY4" fmla="*/ 43156 h 59882"/>
                <a:gd name="connsiteX5" fmla="*/ 86333 w 86293"/>
                <a:gd name="connsiteY5" fmla="*/ 59892 h 59882"/>
                <a:gd name="connsiteX6" fmla="*/ 40 w 86293"/>
                <a:gd name="connsiteY6" fmla="*/ 59892 h 59882"/>
                <a:gd name="connsiteX7" fmla="*/ 40 w 86293"/>
                <a:gd name="connsiteY7" fmla="*/ 43156 h 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293" h="59882">
                  <a:moveTo>
                    <a:pt x="86333" y="10"/>
                  </a:moveTo>
                  <a:lnTo>
                    <a:pt x="86333" y="16745"/>
                  </a:lnTo>
                  <a:lnTo>
                    <a:pt x="40" y="16745"/>
                  </a:lnTo>
                  <a:lnTo>
                    <a:pt x="40" y="10"/>
                  </a:lnTo>
                  <a:close/>
                  <a:moveTo>
                    <a:pt x="86333" y="43156"/>
                  </a:moveTo>
                  <a:lnTo>
                    <a:pt x="86333" y="59892"/>
                  </a:lnTo>
                  <a:lnTo>
                    <a:pt x="40" y="59892"/>
                  </a:lnTo>
                  <a:lnTo>
                    <a:pt x="40" y="43156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id="{EB12A3E9-2943-F31E-586E-2DB944B94909}"/>
                </a:ext>
              </a:extLst>
            </p:cNvPr>
            <p:cNvSpPr/>
            <p:nvPr/>
          </p:nvSpPr>
          <p:spPr>
            <a:xfrm>
              <a:off x="8121416" y="1061875"/>
              <a:ext cx="95706" cy="151404"/>
            </a:xfrm>
            <a:custGeom>
              <a:avLst/>
              <a:gdLst>
                <a:gd name="connsiteX0" fmla="*/ 50 w 95706"/>
                <a:gd name="connsiteY0" fmla="*/ 151415 h 151404"/>
                <a:gd name="connsiteX1" fmla="*/ 50 w 95706"/>
                <a:gd name="connsiteY1" fmla="*/ 10 h 151404"/>
                <a:gd name="connsiteX2" fmla="*/ 94711 w 95706"/>
                <a:gd name="connsiteY2" fmla="*/ 10 h 151404"/>
                <a:gd name="connsiteX3" fmla="*/ 94711 w 95706"/>
                <a:gd name="connsiteY3" fmla="*/ 16484 h 151404"/>
                <a:gd name="connsiteX4" fmla="*/ 19923 w 95706"/>
                <a:gd name="connsiteY4" fmla="*/ 16484 h 151404"/>
                <a:gd name="connsiteX5" fmla="*/ 19923 w 95706"/>
                <a:gd name="connsiteY5" fmla="*/ 65122 h 151404"/>
                <a:gd name="connsiteX6" fmla="*/ 85036 w 95706"/>
                <a:gd name="connsiteY6" fmla="*/ 65122 h 151404"/>
                <a:gd name="connsiteX7" fmla="*/ 85036 w 95706"/>
                <a:gd name="connsiteY7" fmla="*/ 81596 h 151404"/>
                <a:gd name="connsiteX8" fmla="*/ 19923 w 95706"/>
                <a:gd name="connsiteY8" fmla="*/ 81596 h 151404"/>
                <a:gd name="connsiteX9" fmla="*/ 19923 w 95706"/>
                <a:gd name="connsiteY9" fmla="*/ 135202 h 151404"/>
                <a:gd name="connsiteX10" fmla="*/ 95757 w 95706"/>
                <a:gd name="connsiteY10" fmla="*/ 135202 h 151404"/>
                <a:gd name="connsiteX11" fmla="*/ 95757 w 95706"/>
                <a:gd name="connsiteY11" fmla="*/ 151415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50" y="151415"/>
                  </a:moveTo>
                  <a:lnTo>
                    <a:pt x="50" y="10"/>
                  </a:lnTo>
                  <a:lnTo>
                    <a:pt x="94711" y="10"/>
                  </a:lnTo>
                  <a:lnTo>
                    <a:pt x="94711" y="16484"/>
                  </a:lnTo>
                  <a:lnTo>
                    <a:pt x="19923" y="16484"/>
                  </a:lnTo>
                  <a:lnTo>
                    <a:pt x="19923" y="65122"/>
                  </a:lnTo>
                  <a:lnTo>
                    <a:pt x="85036" y="65122"/>
                  </a:lnTo>
                  <a:lnTo>
                    <a:pt x="85036" y="81596"/>
                  </a:lnTo>
                  <a:lnTo>
                    <a:pt x="19923" y="81596"/>
                  </a:lnTo>
                  <a:lnTo>
                    <a:pt x="19923" y="135202"/>
                  </a:lnTo>
                  <a:lnTo>
                    <a:pt x="95757" y="135202"/>
                  </a:lnTo>
                  <a:lnTo>
                    <a:pt x="95757" y="151415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id="{CBD8ED7D-F653-8B14-5C83-E199E440E6E8}"/>
                </a:ext>
              </a:extLst>
            </p:cNvPr>
            <p:cNvSpPr/>
            <p:nvPr/>
          </p:nvSpPr>
          <p:spPr>
            <a:xfrm>
              <a:off x="8232020" y="1156221"/>
              <a:ext cx="61712" cy="100936"/>
            </a:xfrm>
            <a:custGeom>
              <a:avLst/>
              <a:gdLst>
                <a:gd name="connsiteX0" fmla="*/ 61770 w 61712"/>
                <a:gd name="connsiteY0" fmla="*/ 42636 h 100936"/>
                <a:gd name="connsiteX1" fmla="*/ 61770 w 61712"/>
                <a:gd name="connsiteY1" fmla="*/ 57541 h 100936"/>
                <a:gd name="connsiteX2" fmla="*/ 53402 w 61712"/>
                <a:gd name="connsiteY2" fmla="*/ 91535 h 100936"/>
                <a:gd name="connsiteX3" fmla="*/ 30914 w 61712"/>
                <a:gd name="connsiteY3" fmla="*/ 100949 h 100936"/>
                <a:gd name="connsiteX4" fmla="*/ 8425 w 61712"/>
                <a:gd name="connsiteY4" fmla="*/ 91535 h 100936"/>
                <a:gd name="connsiteX5" fmla="*/ 57 w 61712"/>
                <a:gd name="connsiteY5" fmla="*/ 57541 h 100936"/>
                <a:gd name="connsiteX6" fmla="*/ 57 w 61712"/>
                <a:gd name="connsiteY6" fmla="*/ 42636 h 100936"/>
                <a:gd name="connsiteX7" fmla="*/ 8425 w 61712"/>
                <a:gd name="connsiteY7" fmla="*/ 9426 h 100936"/>
                <a:gd name="connsiteX8" fmla="*/ 30652 w 61712"/>
                <a:gd name="connsiteY8" fmla="*/ 12 h 100936"/>
                <a:gd name="connsiteX9" fmla="*/ 53402 w 61712"/>
                <a:gd name="connsiteY9" fmla="*/ 9426 h 100936"/>
                <a:gd name="connsiteX10" fmla="*/ 61770 w 61712"/>
                <a:gd name="connsiteY10" fmla="*/ 42636 h 100936"/>
                <a:gd name="connsiteX11" fmla="*/ 49218 w 61712"/>
                <a:gd name="connsiteY11" fmla="*/ 59633 h 100936"/>
                <a:gd name="connsiteX12" fmla="*/ 49218 w 61712"/>
                <a:gd name="connsiteY12" fmla="*/ 40544 h 100936"/>
                <a:gd name="connsiteX13" fmla="*/ 44511 w 61712"/>
                <a:gd name="connsiteY13" fmla="*/ 17009 h 100936"/>
                <a:gd name="connsiteX14" fmla="*/ 30652 w 61712"/>
                <a:gd name="connsiteY14" fmla="*/ 10210 h 100936"/>
                <a:gd name="connsiteX15" fmla="*/ 17055 w 61712"/>
                <a:gd name="connsiteY15" fmla="*/ 17009 h 100936"/>
                <a:gd name="connsiteX16" fmla="*/ 12348 w 61712"/>
                <a:gd name="connsiteY16" fmla="*/ 40544 h 100936"/>
                <a:gd name="connsiteX17" fmla="*/ 12348 w 61712"/>
                <a:gd name="connsiteY17" fmla="*/ 59633 h 100936"/>
                <a:gd name="connsiteX18" fmla="*/ 17055 w 61712"/>
                <a:gd name="connsiteY18" fmla="*/ 83429 h 100936"/>
                <a:gd name="connsiteX19" fmla="*/ 30914 w 61712"/>
                <a:gd name="connsiteY19" fmla="*/ 90750 h 100936"/>
                <a:gd name="connsiteX20" fmla="*/ 44511 w 61712"/>
                <a:gd name="connsiteY20" fmla="*/ 83429 h 100936"/>
                <a:gd name="connsiteX21" fmla="*/ 49218 w 61712"/>
                <a:gd name="connsiteY21" fmla="*/ 59633 h 10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712" h="100936">
                  <a:moveTo>
                    <a:pt x="61770" y="42636"/>
                  </a:moveTo>
                  <a:lnTo>
                    <a:pt x="61770" y="57541"/>
                  </a:lnTo>
                  <a:cubicBezTo>
                    <a:pt x="61770" y="73753"/>
                    <a:pt x="58959" y="85128"/>
                    <a:pt x="53402" y="91535"/>
                  </a:cubicBezTo>
                  <a:cubicBezTo>
                    <a:pt x="47780" y="97811"/>
                    <a:pt x="40328" y="100949"/>
                    <a:pt x="30914" y="100949"/>
                  </a:cubicBezTo>
                  <a:cubicBezTo>
                    <a:pt x="21500" y="100949"/>
                    <a:pt x="13982" y="97811"/>
                    <a:pt x="8425" y="91535"/>
                  </a:cubicBezTo>
                  <a:cubicBezTo>
                    <a:pt x="2803" y="85128"/>
                    <a:pt x="57" y="73753"/>
                    <a:pt x="57" y="57541"/>
                  </a:cubicBezTo>
                  <a:lnTo>
                    <a:pt x="57" y="42636"/>
                  </a:lnTo>
                  <a:cubicBezTo>
                    <a:pt x="57" y="26619"/>
                    <a:pt x="2803" y="15571"/>
                    <a:pt x="8425" y="9426"/>
                  </a:cubicBezTo>
                  <a:cubicBezTo>
                    <a:pt x="13982" y="3150"/>
                    <a:pt x="21369" y="12"/>
                    <a:pt x="30652" y="12"/>
                  </a:cubicBezTo>
                  <a:cubicBezTo>
                    <a:pt x="40197" y="12"/>
                    <a:pt x="47780" y="3150"/>
                    <a:pt x="53402" y="9426"/>
                  </a:cubicBezTo>
                  <a:cubicBezTo>
                    <a:pt x="58959" y="15571"/>
                    <a:pt x="61770" y="26619"/>
                    <a:pt x="61770" y="42636"/>
                  </a:cubicBezTo>
                  <a:close/>
                  <a:moveTo>
                    <a:pt x="49218" y="59633"/>
                  </a:moveTo>
                  <a:lnTo>
                    <a:pt x="49218" y="40544"/>
                  </a:lnTo>
                  <a:cubicBezTo>
                    <a:pt x="49218" y="29430"/>
                    <a:pt x="47649" y="21585"/>
                    <a:pt x="44511" y="17009"/>
                  </a:cubicBezTo>
                  <a:cubicBezTo>
                    <a:pt x="41374" y="12498"/>
                    <a:pt x="36732" y="10210"/>
                    <a:pt x="30652" y="10210"/>
                  </a:cubicBezTo>
                  <a:cubicBezTo>
                    <a:pt x="24899" y="10210"/>
                    <a:pt x="20323" y="12498"/>
                    <a:pt x="17055" y="17009"/>
                  </a:cubicBezTo>
                  <a:cubicBezTo>
                    <a:pt x="13917" y="21585"/>
                    <a:pt x="12348" y="29430"/>
                    <a:pt x="12348" y="40544"/>
                  </a:cubicBezTo>
                  <a:lnTo>
                    <a:pt x="12348" y="59633"/>
                  </a:lnTo>
                  <a:cubicBezTo>
                    <a:pt x="12348" y="70615"/>
                    <a:pt x="13917" y="78591"/>
                    <a:pt x="17055" y="83429"/>
                  </a:cubicBezTo>
                  <a:cubicBezTo>
                    <a:pt x="20323" y="88332"/>
                    <a:pt x="24965" y="90750"/>
                    <a:pt x="30914" y="90750"/>
                  </a:cubicBezTo>
                  <a:cubicBezTo>
                    <a:pt x="36993" y="90750"/>
                    <a:pt x="41504" y="88332"/>
                    <a:pt x="44511" y="83429"/>
                  </a:cubicBezTo>
                  <a:cubicBezTo>
                    <a:pt x="47649" y="78591"/>
                    <a:pt x="49218" y="70615"/>
                    <a:pt x="49218" y="59633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id="{7D86FB4A-EC07-ECBC-A002-57EDA7E1574C}"/>
                </a:ext>
              </a:extLst>
            </p:cNvPr>
            <p:cNvSpPr/>
            <p:nvPr/>
          </p:nvSpPr>
          <p:spPr>
            <a:xfrm>
              <a:off x="10637768" y="1059786"/>
              <a:ext cx="95706" cy="151404"/>
            </a:xfrm>
            <a:custGeom>
              <a:avLst/>
              <a:gdLst>
                <a:gd name="connsiteX0" fmla="*/ 200 w 95706"/>
                <a:gd name="connsiteY0" fmla="*/ 151414 h 151404"/>
                <a:gd name="connsiteX1" fmla="*/ 200 w 95706"/>
                <a:gd name="connsiteY1" fmla="*/ 10 h 151404"/>
                <a:gd name="connsiteX2" fmla="*/ 94861 w 95706"/>
                <a:gd name="connsiteY2" fmla="*/ 10 h 151404"/>
                <a:gd name="connsiteX3" fmla="*/ 94861 w 95706"/>
                <a:gd name="connsiteY3" fmla="*/ 16484 h 151404"/>
                <a:gd name="connsiteX4" fmla="*/ 20074 w 95706"/>
                <a:gd name="connsiteY4" fmla="*/ 16484 h 151404"/>
                <a:gd name="connsiteX5" fmla="*/ 20074 w 95706"/>
                <a:gd name="connsiteY5" fmla="*/ 65121 h 151404"/>
                <a:gd name="connsiteX6" fmla="*/ 85186 w 95706"/>
                <a:gd name="connsiteY6" fmla="*/ 65121 h 151404"/>
                <a:gd name="connsiteX7" fmla="*/ 85186 w 95706"/>
                <a:gd name="connsiteY7" fmla="*/ 81596 h 151404"/>
                <a:gd name="connsiteX8" fmla="*/ 20074 w 95706"/>
                <a:gd name="connsiteY8" fmla="*/ 81596 h 151404"/>
                <a:gd name="connsiteX9" fmla="*/ 20074 w 95706"/>
                <a:gd name="connsiteY9" fmla="*/ 135202 h 151404"/>
                <a:gd name="connsiteX10" fmla="*/ 95907 w 95706"/>
                <a:gd name="connsiteY10" fmla="*/ 135202 h 151404"/>
                <a:gd name="connsiteX11" fmla="*/ 95907 w 95706"/>
                <a:gd name="connsiteY11" fmla="*/ 151414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200" y="151414"/>
                  </a:moveTo>
                  <a:lnTo>
                    <a:pt x="200" y="10"/>
                  </a:lnTo>
                  <a:lnTo>
                    <a:pt x="94861" y="10"/>
                  </a:lnTo>
                  <a:lnTo>
                    <a:pt x="94861" y="16484"/>
                  </a:lnTo>
                  <a:lnTo>
                    <a:pt x="20074" y="16484"/>
                  </a:lnTo>
                  <a:lnTo>
                    <a:pt x="20074" y="65121"/>
                  </a:lnTo>
                  <a:lnTo>
                    <a:pt x="85186" y="65121"/>
                  </a:lnTo>
                  <a:lnTo>
                    <a:pt x="85186" y="81596"/>
                  </a:lnTo>
                  <a:lnTo>
                    <a:pt x="20074" y="81596"/>
                  </a:lnTo>
                  <a:lnTo>
                    <a:pt x="20074" y="135202"/>
                  </a:lnTo>
                  <a:lnTo>
                    <a:pt x="95907" y="135202"/>
                  </a:lnTo>
                  <a:lnTo>
                    <a:pt x="95907" y="151414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: фигура 46">
              <a:extLst>
                <a:ext uri="{FF2B5EF4-FFF2-40B4-BE49-F238E27FC236}">
                  <a16:creationId xmlns:a16="http://schemas.microsoft.com/office/drawing/2014/main" id="{615CA69A-722D-20B9-FA20-084731A7C5E0}"/>
                </a:ext>
              </a:extLst>
            </p:cNvPr>
            <p:cNvSpPr/>
            <p:nvPr/>
          </p:nvSpPr>
          <p:spPr>
            <a:xfrm>
              <a:off x="10808782" y="1109732"/>
              <a:ext cx="86293" cy="59882"/>
            </a:xfrm>
            <a:custGeom>
              <a:avLst/>
              <a:gdLst>
                <a:gd name="connsiteX0" fmla="*/ 86504 w 86293"/>
                <a:gd name="connsiteY0" fmla="*/ 9 h 59882"/>
                <a:gd name="connsiteX1" fmla="*/ 86504 w 86293"/>
                <a:gd name="connsiteY1" fmla="*/ 16745 h 59882"/>
                <a:gd name="connsiteX2" fmla="*/ 211 w 86293"/>
                <a:gd name="connsiteY2" fmla="*/ 16745 h 59882"/>
                <a:gd name="connsiteX3" fmla="*/ 211 w 86293"/>
                <a:gd name="connsiteY3" fmla="*/ 9 h 59882"/>
                <a:gd name="connsiteX4" fmla="*/ 86504 w 86293"/>
                <a:gd name="connsiteY4" fmla="*/ 43156 h 59882"/>
                <a:gd name="connsiteX5" fmla="*/ 86504 w 86293"/>
                <a:gd name="connsiteY5" fmla="*/ 59892 h 59882"/>
                <a:gd name="connsiteX6" fmla="*/ 211 w 86293"/>
                <a:gd name="connsiteY6" fmla="*/ 59892 h 59882"/>
                <a:gd name="connsiteX7" fmla="*/ 211 w 86293"/>
                <a:gd name="connsiteY7" fmla="*/ 43156 h 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293" h="59882">
                  <a:moveTo>
                    <a:pt x="86504" y="9"/>
                  </a:moveTo>
                  <a:lnTo>
                    <a:pt x="86504" y="16745"/>
                  </a:lnTo>
                  <a:lnTo>
                    <a:pt x="211" y="16745"/>
                  </a:lnTo>
                  <a:lnTo>
                    <a:pt x="211" y="9"/>
                  </a:lnTo>
                  <a:close/>
                  <a:moveTo>
                    <a:pt x="86504" y="43156"/>
                  </a:moveTo>
                  <a:lnTo>
                    <a:pt x="86504" y="59892"/>
                  </a:lnTo>
                  <a:lnTo>
                    <a:pt x="211" y="59892"/>
                  </a:lnTo>
                  <a:lnTo>
                    <a:pt x="211" y="43156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: фигура 47">
              <a:extLst>
                <a:ext uri="{FF2B5EF4-FFF2-40B4-BE49-F238E27FC236}">
                  <a16:creationId xmlns:a16="http://schemas.microsoft.com/office/drawing/2014/main" id="{7EA867EE-1728-8D64-FF5E-C0B442F66222}"/>
                </a:ext>
              </a:extLst>
            </p:cNvPr>
            <p:cNvSpPr/>
            <p:nvPr/>
          </p:nvSpPr>
          <p:spPr>
            <a:xfrm>
              <a:off x="10979275" y="1059786"/>
              <a:ext cx="95706" cy="151404"/>
            </a:xfrm>
            <a:custGeom>
              <a:avLst/>
              <a:gdLst>
                <a:gd name="connsiteX0" fmla="*/ 221 w 95706"/>
                <a:gd name="connsiteY0" fmla="*/ 151414 h 151404"/>
                <a:gd name="connsiteX1" fmla="*/ 221 w 95706"/>
                <a:gd name="connsiteY1" fmla="*/ 10 h 151404"/>
                <a:gd name="connsiteX2" fmla="*/ 94882 w 95706"/>
                <a:gd name="connsiteY2" fmla="*/ 10 h 151404"/>
                <a:gd name="connsiteX3" fmla="*/ 94882 w 95706"/>
                <a:gd name="connsiteY3" fmla="*/ 16484 h 151404"/>
                <a:gd name="connsiteX4" fmla="*/ 20094 w 95706"/>
                <a:gd name="connsiteY4" fmla="*/ 16484 h 151404"/>
                <a:gd name="connsiteX5" fmla="*/ 20094 w 95706"/>
                <a:gd name="connsiteY5" fmla="*/ 65121 h 151404"/>
                <a:gd name="connsiteX6" fmla="*/ 85206 w 95706"/>
                <a:gd name="connsiteY6" fmla="*/ 65121 h 151404"/>
                <a:gd name="connsiteX7" fmla="*/ 85206 w 95706"/>
                <a:gd name="connsiteY7" fmla="*/ 81596 h 151404"/>
                <a:gd name="connsiteX8" fmla="*/ 20094 w 95706"/>
                <a:gd name="connsiteY8" fmla="*/ 81596 h 151404"/>
                <a:gd name="connsiteX9" fmla="*/ 20094 w 95706"/>
                <a:gd name="connsiteY9" fmla="*/ 135202 h 151404"/>
                <a:gd name="connsiteX10" fmla="*/ 95928 w 95706"/>
                <a:gd name="connsiteY10" fmla="*/ 135202 h 151404"/>
                <a:gd name="connsiteX11" fmla="*/ 95928 w 95706"/>
                <a:gd name="connsiteY11" fmla="*/ 151414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221" y="151414"/>
                  </a:moveTo>
                  <a:lnTo>
                    <a:pt x="221" y="10"/>
                  </a:lnTo>
                  <a:lnTo>
                    <a:pt x="94882" y="10"/>
                  </a:lnTo>
                  <a:lnTo>
                    <a:pt x="94882" y="16484"/>
                  </a:lnTo>
                  <a:lnTo>
                    <a:pt x="20094" y="16484"/>
                  </a:lnTo>
                  <a:lnTo>
                    <a:pt x="20094" y="65121"/>
                  </a:lnTo>
                  <a:lnTo>
                    <a:pt x="85206" y="65121"/>
                  </a:lnTo>
                  <a:lnTo>
                    <a:pt x="85206" y="81596"/>
                  </a:lnTo>
                  <a:lnTo>
                    <a:pt x="20094" y="81596"/>
                  </a:lnTo>
                  <a:lnTo>
                    <a:pt x="20094" y="135202"/>
                  </a:lnTo>
                  <a:lnTo>
                    <a:pt x="95928" y="135202"/>
                  </a:lnTo>
                  <a:lnTo>
                    <a:pt x="95928" y="151414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: фигура 48">
              <a:extLst>
                <a:ext uri="{FF2B5EF4-FFF2-40B4-BE49-F238E27FC236}">
                  <a16:creationId xmlns:a16="http://schemas.microsoft.com/office/drawing/2014/main" id="{B0A82F8B-072F-DB08-AF7A-CBF87C34B9EA}"/>
                </a:ext>
              </a:extLst>
            </p:cNvPr>
            <p:cNvSpPr/>
            <p:nvPr/>
          </p:nvSpPr>
          <p:spPr>
            <a:xfrm>
              <a:off x="11089961" y="1154115"/>
              <a:ext cx="61712" cy="100936"/>
            </a:xfrm>
            <a:custGeom>
              <a:avLst/>
              <a:gdLst>
                <a:gd name="connsiteX0" fmla="*/ 61941 w 61712"/>
                <a:gd name="connsiteY0" fmla="*/ 42635 h 100936"/>
                <a:gd name="connsiteX1" fmla="*/ 61941 w 61712"/>
                <a:gd name="connsiteY1" fmla="*/ 57541 h 100936"/>
                <a:gd name="connsiteX2" fmla="*/ 53573 w 61712"/>
                <a:gd name="connsiteY2" fmla="*/ 91535 h 100936"/>
                <a:gd name="connsiteX3" fmla="*/ 31085 w 61712"/>
                <a:gd name="connsiteY3" fmla="*/ 100948 h 100936"/>
                <a:gd name="connsiteX4" fmla="*/ 8596 w 61712"/>
                <a:gd name="connsiteY4" fmla="*/ 91535 h 100936"/>
                <a:gd name="connsiteX5" fmla="*/ 228 w 61712"/>
                <a:gd name="connsiteY5" fmla="*/ 57541 h 100936"/>
                <a:gd name="connsiteX6" fmla="*/ 228 w 61712"/>
                <a:gd name="connsiteY6" fmla="*/ 42635 h 100936"/>
                <a:gd name="connsiteX7" fmla="*/ 8596 w 61712"/>
                <a:gd name="connsiteY7" fmla="*/ 9426 h 100936"/>
                <a:gd name="connsiteX8" fmla="*/ 30823 w 61712"/>
                <a:gd name="connsiteY8" fmla="*/ 12 h 100936"/>
                <a:gd name="connsiteX9" fmla="*/ 53573 w 61712"/>
                <a:gd name="connsiteY9" fmla="*/ 9426 h 100936"/>
                <a:gd name="connsiteX10" fmla="*/ 61941 w 61712"/>
                <a:gd name="connsiteY10" fmla="*/ 42635 h 100936"/>
                <a:gd name="connsiteX11" fmla="*/ 49389 w 61712"/>
                <a:gd name="connsiteY11" fmla="*/ 59632 h 100936"/>
                <a:gd name="connsiteX12" fmla="*/ 49389 w 61712"/>
                <a:gd name="connsiteY12" fmla="*/ 40543 h 100936"/>
                <a:gd name="connsiteX13" fmla="*/ 44682 w 61712"/>
                <a:gd name="connsiteY13" fmla="*/ 17009 h 100936"/>
                <a:gd name="connsiteX14" fmla="*/ 30823 w 61712"/>
                <a:gd name="connsiteY14" fmla="*/ 10210 h 100936"/>
                <a:gd name="connsiteX15" fmla="*/ 17225 w 61712"/>
                <a:gd name="connsiteY15" fmla="*/ 17009 h 100936"/>
                <a:gd name="connsiteX16" fmla="*/ 12518 w 61712"/>
                <a:gd name="connsiteY16" fmla="*/ 40543 h 100936"/>
                <a:gd name="connsiteX17" fmla="*/ 12518 w 61712"/>
                <a:gd name="connsiteY17" fmla="*/ 59632 h 100936"/>
                <a:gd name="connsiteX18" fmla="*/ 17225 w 61712"/>
                <a:gd name="connsiteY18" fmla="*/ 83428 h 100936"/>
                <a:gd name="connsiteX19" fmla="*/ 31085 w 61712"/>
                <a:gd name="connsiteY19" fmla="*/ 90750 h 100936"/>
                <a:gd name="connsiteX20" fmla="*/ 44682 w 61712"/>
                <a:gd name="connsiteY20" fmla="*/ 83428 h 100936"/>
                <a:gd name="connsiteX21" fmla="*/ 49389 w 61712"/>
                <a:gd name="connsiteY21" fmla="*/ 59632 h 10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712" h="100936">
                  <a:moveTo>
                    <a:pt x="61941" y="42635"/>
                  </a:moveTo>
                  <a:lnTo>
                    <a:pt x="61941" y="57541"/>
                  </a:lnTo>
                  <a:cubicBezTo>
                    <a:pt x="61941" y="73753"/>
                    <a:pt x="59130" y="85128"/>
                    <a:pt x="53573" y="91535"/>
                  </a:cubicBezTo>
                  <a:cubicBezTo>
                    <a:pt x="47951" y="97811"/>
                    <a:pt x="40498" y="100948"/>
                    <a:pt x="31085" y="100948"/>
                  </a:cubicBezTo>
                  <a:cubicBezTo>
                    <a:pt x="21671" y="100948"/>
                    <a:pt x="14153" y="97811"/>
                    <a:pt x="8596" y="91535"/>
                  </a:cubicBezTo>
                  <a:cubicBezTo>
                    <a:pt x="2974" y="85128"/>
                    <a:pt x="228" y="73753"/>
                    <a:pt x="228" y="57541"/>
                  </a:cubicBezTo>
                  <a:lnTo>
                    <a:pt x="228" y="42635"/>
                  </a:lnTo>
                  <a:cubicBezTo>
                    <a:pt x="228" y="26619"/>
                    <a:pt x="2974" y="15571"/>
                    <a:pt x="8596" y="9426"/>
                  </a:cubicBezTo>
                  <a:cubicBezTo>
                    <a:pt x="14153" y="3150"/>
                    <a:pt x="21540" y="12"/>
                    <a:pt x="30823" y="12"/>
                  </a:cubicBezTo>
                  <a:cubicBezTo>
                    <a:pt x="40367" y="12"/>
                    <a:pt x="47951" y="3150"/>
                    <a:pt x="53573" y="9426"/>
                  </a:cubicBezTo>
                  <a:cubicBezTo>
                    <a:pt x="59130" y="15571"/>
                    <a:pt x="61941" y="26619"/>
                    <a:pt x="61941" y="42635"/>
                  </a:cubicBezTo>
                  <a:close/>
                  <a:moveTo>
                    <a:pt x="49389" y="59632"/>
                  </a:moveTo>
                  <a:lnTo>
                    <a:pt x="49389" y="40543"/>
                  </a:lnTo>
                  <a:cubicBezTo>
                    <a:pt x="49389" y="29430"/>
                    <a:pt x="47820" y="21585"/>
                    <a:pt x="44682" y="17009"/>
                  </a:cubicBezTo>
                  <a:cubicBezTo>
                    <a:pt x="41544" y="12498"/>
                    <a:pt x="36903" y="10210"/>
                    <a:pt x="30823" y="10210"/>
                  </a:cubicBezTo>
                  <a:cubicBezTo>
                    <a:pt x="25070" y="10210"/>
                    <a:pt x="20494" y="12498"/>
                    <a:pt x="17225" y="17009"/>
                  </a:cubicBezTo>
                  <a:cubicBezTo>
                    <a:pt x="14087" y="21585"/>
                    <a:pt x="12518" y="29430"/>
                    <a:pt x="12518" y="40543"/>
                  </a:cubicBezTo>
                  <a:lnTo>
                    <a:pt x="12518" y="59632"/>
                  </a:lnTo>
                  <a:cubicBezTo>
                    <a:pt x="12518" y="70615"/>
                    <a:pt x="14087" y="78591"/>
                    <a:pt x="17225" y="83428"/>
                  </a:cubicBezTo>
                  <a:cubicBezTo>
                    <a:pt x="20494" y="88331"/>
                    <a:pt x="25136" y="90750"/>
                    <a:pt x="31085" y="90750"/>
                  </a:cubicBezTo>
                  <a:cubicBezTo>
                    <a:pt x="37164" y="90750"/>
                    <a:pt x="41675" y="88331"/>
                    <a:pt x="44682" y="83428"/>
                  </a:cubicBezTo>
                  <a:cubicBezTo>
                    <a:pt x="47820" y="78591"/>
                    <a:pt x="49389" y="70615"/>
                    <a:pt x="49389" y="59632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0" name="Рисунок 23">
            <a:extLst>
              <a:ext uri="{FF2B5EF4-FFF2-40B4-BE49-F238E27FC236}">
                <a16:creationId xmlns:a16="http://schemas.microsoft.com/office/drawing/2014/main" id="{5AA8F215-6812-513D-E3AE-E1FD39BD6017}"/>
              </a:ext>
            </a:extLst>
          </p:cNvPr>
          <p:cNvGrpSpPr/>
          <p:nvPr/>
        </p:nvGrpSpPr>
        <p:grpSpPr>
          <a:xfrm>
            <a:off x="2457892" y="1073776"/>
            <a:ext cx="4450543" cy="728108"/>
            <a:chOff x="7259216" y="1059786"/>
            <a:chExt cx="4450543" cy="728108"/>
          </a:xfrm>
        </p:grpSpPr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id="{79CA2F37-4160-9CEF-B3A3-51494E4E68B4}"/>
                </a:ext>
              </a:extLst>
            </p:cNvPr>
            <p:cNvSpPr/>
            <p:nvPr/>
          </p:nvSpPr>
          <p:spPr>
            <a:xfrm>
              <a:off x="7259216" y="1658301"/>
              <a:ext cx="1483489" cy="16735"/>
            </a:xfrm>
            <a:custGeom>
              <a:avLst/>
              <a:gdLst>
                <a:gd name="connsiteX0" fmla="*/ -5 w 1483489"/>
                <a:gd name="connsiteY0" fmla="*/ -4 h 16735"/>
                <a:gd name="connsiteX1" fmla="*/ 1483485 w 1483489"/>
                <a:gd name="connsiteY1" fmla="*/ -4 h 1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3489" h="16735">
                  <a:moveTo>
                    <a:pt x="-5" y="-4"/>
                  </a:moveTo>
                  <a:lnTo>
                    <a:pt x="1483485" y="-4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id="{B4746827-2170-4BA5-080B-3D1DFFD58582}"/>
                </a:ext>
              </a:extLst>
            </p:cNvPr>
            <p:cNvSpPr/>
            <p:nvPr/>
          </p:nvSpPr>
          <p:spPr>
            <a:xfrm>
              <a:off x="10226210" y="1658301"/>
              <a:ext cx="1483549" cy="16735"/>
            </a:xfrm>
            <a:custGeom>
              <a:avLst/>
              <a:gdLst>
                <a:gd name="connsiteX0" fmla="*/ -26 w 1483549"/>
                <a:gd name="connsiteY0" fmla="*/ -4 h 16735"/>
                <a:gd name="connsiteX1" fmla="*/ 1483524 w 1483549"/>
                <a:gd name="connsiteY1" fmla="*/ -4 h 1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3549" h="16735">
                  <a:moveTo>
                    <a:pt x="-26" y="-4"/>
                  </a:moveTo>
                  <a:lnTo>
                    <a:pt x="1483524" y="-4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: фигура 52">
              <a:extLst>
                <a:ext uri="{FF2B5EF4-FFF2-40B4-BE49-F238E27FC236}">
                  <a16:creationId xmlns:a16="http://schemas.microsoft.com/office/drawing/2014/main" id="{49EF3D21-66F1-4E90-034D-41EFAAEE1772}"/>
                </a:ext>
              </a:extLst>
            </p:cNvPr>
            <p:cNvSpPr/>
            <p:nvPr/>
          </p:nvSpPr>
          <p:spPr>
            <a:xfrm>
              <a:off x="8742705" y="1658301"/>
              <a:ext cx="1483504" cy="16735"/>
            </a:xfrm>
            <a:custGeom>
              <a:avLst/>
              <a:gdLst>
                <a:gd name="connsiteX0" fmla="*/ -15 w 1483504"/>
                <a:gd name="connsiteY0" fmla="*/ -4 h 16735"/>
                <a:gd name="connsiteX1" fmla="*/ 1483489 w 1483504"/>
                <a:gd name="connsiteY1" fmla="*/ -4 h 1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3504" h="16735">
                  <a:moveTo>
                    <a:pt x="-15" y="-4"/>
                  </a:moveTo>
                  <a:lnTo>
                    <a:pt x="1483489" y="-4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: фигура 53">
              <a:extLst>
                <a:ext uri="{FF2B5EF4-FFF2-40B4-BE49-F238E27FC236}">
                  <a16:creationId xmlns:a16="http://schemas.microsoft.com/office/drawing/2014/main" id="{A9C27AC5-7E33-4D41-B5F0-3671AECAA8E8}"/>
                </a:ext>
              </a:extLst>
            </p:cNvPr>
            <p:cNvSpPr/>
            <p:nvPr/>
          </p:nvSpPr>
          <p:spPr>
            <a:xfrm>
              <a:off x="8742705" y="1528707"/>
              <a:ext cx="16735" cy="236376"/>
            </a:xfrm>
            <a:custGeom>
              <a:avLst/>
              <a:gdLst>
                <a:gd name="connsiteX0" fmla="*/ -10 w 16735"/>
                <a:gd name="connsiteY0" fmla="*/ -4 h 236376"/>
                <a:gd name="connsiteX1" fmla="*/ -10 w 16735"/>
                <a:gd name="connsiteY1" fmla="*/ 236373 h 2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35" h="236376">
                  <a:moveTo>
                    <a:pt x="-10" y="-4"/>
                  </a:moveTo>
                  <a:lnTo>
                    <a:pt x="-10" y="236373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: фигура 54">
              <a:extLst>
                <a:ext uri="{FF2B5EF4-FFF2-40B4-BE49-F238E27FC236}">
                  <a16:creationId xmlns:a16="http://schemas.microsoft.com/office/drawing/2014/main" id="{84F33065-7871-290F-FD50-E7F8F267D8D6}"/>
                </a:ext>
              </a:extLst>
            </p:cNvPr>
            <p:cNvSpPr/>
            <p:nvPr/>
          </p:nvSpPr>
          <p:spPr>
            <a:xfrm>
              <a:off x="10226210" y="1551518"/>
              <a:ext cx="16735" cy="236376"/>
            </a:xfrm>
            <a:custGeom>
              <a:avLst/>
              <a:gdLst>
                <a:gd name="connsiteX0" fmla="*/ -20 w 16735"/>
                <a:gd name="connsiteY0" fmla="*/ -4 h 236376"/>
                <a:gd name="connsiteX1" fmla="*/ -20 w 16735"/>
                <a:gd name="connsiteY1" fmla="*/ 236373 h 2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735" h="236376">
                  <a:moveTo>
                    <a:pt x="-20" y="-4"/>
                  </a:moveTo>
                  <a:lnTo>
                    <a:pt x="-20" y="236373"/>
                  </a:lnTo>
                </a:path>
              </a:pathLst>
            </a:custGeom>
            <a:noFill/>
            <a:ln w="2272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: фигура 55">
              <a:extLst>
                <a:ext uri="{FF2B5EF4-FFF2-40B4-BE49-F238E27FC236}">
                  <a16:creationId xmlns:a16="http://schemas.microsoft.com/office/drawing/2014/main" id="{561C5647-7AEA-B7FF-0DFB-B33A53EF15A9}"/>
                </a:ext>
              </a:extLst>
            </p:cNvPr>
            <p:cNvSpPr/>
            <p:nvPr/>
          </p:nvSpPr>
          <p:spPr>
            <a:xfrm>
              <a:off x="8742712" y="1568898"/>
              <a:ext cx="1483496" cy="89403"/>
            </a:xfrm>
            <a:custGeom>
              <a:avLst/>
              <a:gdLst>
                <a:gd name="connsiteX0" fmla="*/ -15 w 1483496"/>
                <a:gd name="connsiteY0" fmla="*/ -4 h 89403"/>
                <a:gd name="connsiteX1" fmla="*/ 1483482 w 1483496"/>
                <a:gd name="connsiteY1" fmla="*/ -4 h 89403"/>
                <a:gd name="connsiteX2" fmla="*/ 1483482 w 1483496"/>
                <a:gd name="connsiteY2" fmla="*/ 89400 h 89403"/>
                <a:gd name="connsiteX3" fmla="*/ -15 w 1483496"/>
                <a:gd name="connsiteY3" fmla="*/ 89400 h 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3496" h="89403">
                  <a:moveTo>
                    <a:pt x="-15" y="-4"/>
                  </a:moveTo>
                  <a:lnTo>
                    <a:pt x="1483482" y="-4"/>
                  </a:lnTo>
                  <a:lnTo>
                    <a:pt x="1483482" y="89400"/>
                  </a:lnTo>
                  <a:lnTo>
                    <a:pt x="-15" y="89400"/>
                  </a:lnTo>
                  <a:close/>
                </a:path>
              </a:pathLst>
            </a:custGeom>
            <a:noFill/>
            <a:ln w="15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: фигура 56">
              <a:extLst>
                <a:ext uri="{FF2B5EF4-FFF2-40B4-BE49-F238E27FC236}">
                  <a16:creationId xmlns:a16="http://schemas.microsoft.com/office/drawing/2014/main" id="{EBF23DC2-C761-40CD-AC45-55EB782217BA}"/>
                </a:ext>
              </a:extLst>
            </p:cNvPr>
            <p:cNvSpPr/>
            <p:nvPr/>
          </p:nvSpPr>
          <p:spPr>
            <a:xfrm>
              <a:off x="7921729" y="1618518"/>
              <a:ext cx="79264" cy="79627"/>
            </a:xfrm>
            <a:custGeom>
              <a:avLst/>
              <a:gdLst>
                <a:gd name="connsiteX0" fmla="*/ 79260 w 79264"/>
                <a:gd name="connsiteY0" fmla="*/ 39779 h 79627"/>
                <a:gd name="connsiteX1" fmla="*/ 39658 w 79264"/>
                <a:gd name="connsiteY1" fmla="*/ 79623 h 79627"/>
                <a:gd name="connsiteX2" fmla="*/ -5 w 79264"/>
                <a:gd name="connsiteY2" fmla="*/ 39779 h 79627"/>
                <a:gd name="connsiteX3" fmla="*/ 39658 w 79264"/>
                <a:gd name="connsiteY3" fmla="*/ -4 h 79627"/>
                <a:gd name="connsiteX4" fmla="*/ 79260 w 79264"/>
                <a:gd name="connsiteY4" fmla="*/ 39779 h 7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64" h="79627">
                  <a:moveTo>
                    <a:pt x="79260" y="39779"/>
                  </a:moveTo>
                  <a:cubicBezTo>
                    <a:pt x="79260" y="61761"/>
                    <a:pt x="61519" y="79623"/>
                    <a:pt x="39658" y="79623"/>
                  </a:cubicBezTo>
                  <a:cubicBezTo>
                    <a:pt x="17737" y="79623"/>
                    <a:pt x="-5" y="61761"/>
                    <a:pt x="-5" y="39779"/>
                  </a:cubicBezTo>
                  <a:cubicBezTo>
                    <a:pt x="-5" y="17859"/>
                    <a:pt x="17737" y="-4"/>
                    <a:pt x="39658" y="-4"/>
                  </a:cubicBezTo>
                  <a:cubicBezTo>
                    <a:pt x="61519" y="-4"/>
                    <a:pt x="79260" y="17859"/>
                    <a:pt x="79260" y="39779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id="{CC8D2E80-871A-8E5B-DB82-D91E7ED8E4DA}"/>
                </a:ext>
              </a:extLst>
            </p:cNvPr>
            <p:cNvSpPr/>
            <p:nvPr/>
          </p:nvSpPr>
          <p:spPr>
            <a:xfrm>
              <a:off x="9444888" y="1618518"/>
              <a:ext cx="79204" cy="79627"/>
            </a:xfrm>
            <a:custGeom>
              <a:avLst/>
              <a:gdLst>
                <a:gd name="connsiteX0" fmla="*/ 79190 w 79204"/>
                <a:gd name="connsiteY0" fmla="*/ 39779 h 79627"/>
                <a:gd name="connsiteX1" fmla="*/ 39527 w 79204"/>
                <a:gd name="connsiteY1" fmla="*/ 79623 h 79627"/>
                <a:gd name="connsiteX2" fmla="*/ -15 w 79204"/>
                <a:gd name="connsiteY2" fmla="*/ 39779 h 79627"/>
                <a:gd name="connsiteX3" fmla="*/ 39527 w 79204"/>
                <a:gd name="connsiteY3" fmla="*/ -4 h 79627"/>
                <a:gd name="connsiteX4" fmla="*/ 79190 w 79204"/>
                <a:gd name="connsiteY4" fmla="*/ 39779 h 7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04" h="79627">
                  <a:moveTo>
                    <a:pt x="79190" y="39779"/>
                  </a:moveTo>
                  <a:cubicBezTo>
                    <a:pt x="79190" y="61761"/>
                    <a:pt x="61448" y="79623"/>
                    <a:pt x="39527" y="79623"/>
                  </a:cubicBezTo>
                  <a:cubicBezTo>
                    <a:pt x="17727" y="79623"/>
                    <a:pt x="-15" y="61761"/>
                    <a:pt x="-15" y="39779"/>
                  </a:cubicBezTo>
                  <a:cubicBezTo>
                    <a:pt x="-15" y="17859"/>
                    <a:pt x="17727" y="-4"/>
                    <a:pt x="39527" y="-4"/>
                  </a:cubicBezTo>
                  <a:cubicBezTo>
                    <a:pt x="61448" y="-4"/>
                    <a:pt x="79190" y="17859"/>
                    <a:pt x="79190" y="39779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id="{9A5457AD-7E2F-4815-286A-B98B81FA2958}"/>
                </a:ext>
              </a:extLst>
            </p:cNvPr>
            <p:cNvSpPr/>
            <p:nvPr/>
          </p:nvSpPr>
          <p:spPr>
            <a:xfrm>
              <a:off x="10928384" y="1618518"/>
              <a:ext cx="79204" cy="79627"/>
            </a:xfrm>
            <a:custGeom>
              <a:avLst/>
              <a:gdLst>
                <a:gd name="connsiteX0" fmla="*/ 79180 w 79204"/>
                <a:gd name="connsiteY0" fmla="*/ 39779 h 79627"/>
                <a:gd name="connsiteX1" fmla="*/ 39578 w 79204"/>
                <a:gd name="connsiteY1" fmla="*/ 79623 h 79627"/>
                <a:gd name="connsiteX2" fmla="*/ -24 w 79204"/>
                <a:gd name="connsiteY2" fmla="*/ 39779 h 79627"/>
                <a:gd name="connsiteX3" fmla="*/ 39578 w 79204"/>
                <a:gd name="connsiteY3" fmla="*/ -4 h 79627"/>
                <a:gd name="connsiteX4" fmla="*/ 79180 w 79204"/>
                <a:gd name="connsiteY4" fmla="*/ 39779 h 7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204" h="79627">
                  <a:moveTo>
                    <a:pt x="79180" y="39779"/>
                  </a:moveTo>
                  <a:cubicBezTo>
                    <a:pt x="79180" y="61761"/>
                    <a:pt x="61439" y="79623"/>
                    <a:pt x="39578" y="79623"/>
                  </a:cubicBezTo>
                  <a:cubicBezTo>
                    <a:pt x="17718" y="79623"/>
                    <a:pt x="-24" y="61761"/>
                    <a:pt x="-24" y="39779"/>
                  </a:cubicBezTo>
                  <a:cubicBezTo>
                    <a:pt x="-24" y="17859"/>
                    <a:pt x="17718" y="-4"/>
                    <a:pt x="39578" y="-4"/>
                  </a:cubicBezTo>
                  <a:cubicBezTo>
                    <a:pt x="61439" y="-4"/>
                    <a:pt x="79180" y="17859"/>
                    <a:pt x="79180" y="39779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0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: фигура 59">
              <a:extLst>
                <a:ext uri="{FF2B5EF4-FFF2-40B4-BE49-F238E27FC236}">
                  <a16:creationId xmlns:a16="http://schemas.microsoft.com/office/drawing/2014/main" id="{11F1AB81-684D-952F-0DBB-C2729CE305B6}"/>
                </a:ext>
              </a:extLst>
            </p:cNvPr>
            <p:cNvSpPr/>
            <p:nvPr/>
          </p:nvSpPr>
          <p:spPr>
            <a:xfrm>
              <a:off x="8990418" y="1068816"/>
              <a:ext cx="95706" cy="151404"/>
            </a:xfrm>
            <a:custGeom>
              <a:avLst/>
              <a:gdLst>
                <a:gd name="connsiteX0" fmla="*/ 102 w 95706"/>
                <a:gd name="connsiteY0" fmla="*/ 151415 h 151404"/>
                <a:gd name="connsiteX1" fmla="*/ 102 w 95706"/>
                <a:gd name="connsiteY1" fmla="*/ 10 h 151404"/>
                <a:gd name="connsiteX2" fmla="*/ 94763 w 95706"/>
                <a:gd name="connsiteY2" fmla="*/ 10 h 151404"/>
                <a:gd name="connsiteX3" fmla="*/ 94763 w 95706"/>
                <a:gd name="connsiteY3" fmla="*/ 16484 h 151404"/>
                <a:gd name="connsiteX4" fmla="*/ 19976 w 95706"/>
                <a:gd name="connsiteY4" fmla="*/ 16484 h 151404"/>
                <a:gd name="connsiteX5" fmla="*/ 19976 w 95706"/>
                <a:gd name="connsiteY5" fmla="*/ 65122 h 151404"/>
                <a:gd name="connsiteX6" fmla="*/ 85088 w 95706"/>
                <a:gd name="connsiteY6" fmla="*/ 65122 h 151404"/>
                <a:gd name="connsiteX7" fmla="*/ 85088 w 95706"/>
                <a:gd name="connsiteY7" fmla="*/ 81596 h 151404"/>
                <a:gd name="connsiteX8" fmla="*/ 19976 w 95706"/>
                <a:gd name="connsiteY8" fmla="*/ 81596 h 151404"/>
                <a:gd name="connsiteX9" fmla="*/ 19976 w 95706"/>
                <a:gd name="connsiteY9" fmla="*/ 135202 h 151404"/>
                <a:gd name="connsiteX10" fmla="*/ 95809 w 95706"/>
                <a:gd name="connsiteY10" fmla="*/ 135202 h 151404"/>
                <a:gd name="connsiteX11" fmla="*/ 95809 w 95706"/>
                <a:gd name="connsiteY11" fmla="*/ 151415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102" y="151415"/>
                  </a:moveTo>
                  <a:lnTo>
                    <a:pt x="102" y="10"/>
                  </a:lnTo>
                  <a:lnTo>
                    <a:pt x="94763" y="10"/>
                  </a:lnTo>
                  <a:lnTo>
                    <a:pt x="94763" y="16484"/>
                  </a:lnTo>
                  <a:lnTo>
                    <a:pt x="19976" y="16484"/>
                  </a:lnTo>
                  <a:lnTo>
                    <a:pt x="19976" y="65122"/>
                  </a:lnTo>
                  <a:lnTo>
                    <a:pt x="85088" y="65122"/>
                  </a:lnTo>
                  <a:lnTo>
                    <a:pt x="85088" y="81596"/>
                  </a:lnTo>
                  <a:lnTo>
                    <a:pt x="19976" y="81596"/>
                  </a:lnTo>
                  <a:lnTo>
                    <a:pt x="19976" y="135202"/>
                  </a:lnTo>
                  <a:lnTo>
                    <a:pt x="95809" y="135202"/>
                  </a:lnTo>
                  <a:lnTo>
                    <a:pt x="95809" y="151415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id="{48CB189E-D621-4404-2246-1E278AC67D45}"/>
                </a:ext>
              </a:extLst>
            </p:cNvPr>
            <p:cNvSpPr/>
            <p:nvPr/>
          </p:nvSpPr>
          <p:spPr>
            <a:xfrm>
              <a:off x="9161432" y="1118762"/>
              <a:ext cx="86293" cy="59882"/>
            </a:xfrm>
            <a:custGeom>
              <a:avLst/>
              <a:gdLst>
                <a:gd name="connsiteX0" fmla="*/ 86405 w 86293"/>
                <a:gd name="connsiteY0" fmla="*/ 10 h 59882"/>
                <a:gd name="connsiteX1" fmla="*/ 86405 w 86293"/>
                <a:gd name="connsiteY1" fmla="*/ 16746 h 59882"/>
                <a:gd name="connsiteX2" fmla="*/ 112 w 86293"/>
                <a:gd name="connsiteY2" fmla="*/ 16746 h 59882"/>
                <a:gd name="connsiteX3" fmla="*/ 112 w 86293"/>
                <a:gd name="connsiteY3" fmla="*/ 10 h 59882"/>
                <a:gd name="connsiteX4" fmla="*/ 86405 w 86293"/>
                <a:gd name="connsiteY4" fmla="*/ 43157 h 59882"/>
                <a:gd name="connsiteX5" fmla="*/ 86405 w 86293"/>
                <a:gd name="connsiteY5" fmla="*/ 59892 h 59882"/>
                <a:gd name="connsiteX6" fmla="*/ 112 w 86293"/>
                <a:gd name="connsiteY6" fmla="*/ 59892 h 59882"/>
                <a:gd name="connsiteX7" fmla="*/ 112 w 86293"/>
                <a:gd name="connsiteY7" fmla="*/ 43157 h 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293" h="59882">
                  <a:moveTo>
                    <a:pt x="86405" y="10"/>
                  </a:moveTo>
                  <a:lnTo>
                    <a:pt x="86405" y="16746"/>
                  </a:lnTo>
                  <a:lnTo>
                    <a:pt x="112" y="16746"/>
                  </a:lnTo>
                  <a:lnTo>
                    <a:pt x="112" y="10"/>
                  </a:lnTo>
                  <a:close/>
                  <a:moveTo>
                    <a:pt x="86405" y="43157"/>
                  </a:moveTo>
                  <a:lnTo>
                    <a:pt x="86405" y="59892"/>
                  </a:lnTo>
                  <a:lnTo>
                    <a:pt x="112" y="59892"/>
                  </a:lnTo>
                  <a:lnTo>
                    <a:pt x="112" y="43157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47D8E779-7CBF-B5DC-836C-68655480FF2C}"/>
                </a:ext>
              </a:extLst>
            </p:cNvPr>
            <p:cNvSpPr/>
            <p:nvPr/>
          </p:nvSpPr>
          <p:spPr>
            <a:xfrm>
              <a:off x="9332186" y="1068032"/>
              <a:ext cx="57528" cy="152188"/>
            </a:xfrm>
            <a:custGeom>
              <a:avLst/>
              <a:gdLst>
                <a:gd name="connsiteX0" fmla="*/ 57651 w 57528"/>
                <a:gd name="connsiteY0" fmla="*/ 10 h 152188"/>
                <a:gd name="connsiteX1" fmla="*/ 57651 w 57528"/>
                <a:gd name="connsiteY1" fmla="*/ 152199 h 152188"/>
                <a:gd name="connsiteX2" fmla="*/ 38562 w 57528"/>
                <a:gd name="connsiteY2" fmla="*/ 152199 h 152188"/>
                <a:gd name="connsiteX3" fmla="*/ 38562 w 57528"/>
                <a:gd name="connsiteY3" fmla="*/ 24067 h 152188"/>
                <a:gd name="connsiteX4" fmla="*/ 123 w 57528"/>
                <a:gd name="connsiteY4" fmla="*/ 38187 h 152188"/>
                <a:gd name="connsiteX5" fmla="*/ 123 w 57528"/>
                <a:gd name="connsiteY5" fmla="*/ 20929 h 152188"/>
                <a:gd name="connsiteX6" fmla="*/ 54775 w 57528"/>
                <a:gd name="connsiteY6" fmla="*/ 10 h 15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28" h="152188">
                  <a:moveTo>
                    <a:pt x="57651" y="10"/>
                  </a:moveTo>
                  <a:lnTo>
                    <a:pt x="57651" y="152199"/>
                  </a:lnTo>
                  <a:lnTo>
                    <a:pt x="38562" y="152199"/>
                  </a:lnTo>
                  <a:lnTo>
                    <a:pt x="38562" y="24067"/>
                  </a:lnTo>
                  <a:lnTo>
                    <a:pt x="123" y="38187"/>
                  </a:lnTo>
                  <a:lnTo>
                    <a:pt x="123" y="20929"/>
                  </a:lnTo>
                  <a:lnTo>
                    <a:pt x="54775" y="10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id="{794D0323-D149-544B-E4F3-CBBCBCA0C69F}"/>
                </a:ext>
              </a:extLst>
            </p:cNvPr>
            <p:cNvSpPr/>
            <p:nvPr/>
          </p:nvSpPr>
          <p:spPr>
            <a:xfrm>
              <a:off x="9445165" y="1066724"/>
              <a:ext cx="95183" cy="155589"/>
            </a:xfrm>
            <a:custGeom>
              <a:avLst/>
              <a:gdLst>
                <a:gd name="connsiteX0" fmla="*/ 95313 w 95183"/>
                <a:gd name="connsiteY0" fmla="*/ 65907 h 155589"/>
                <a:gd name="connsiteX1" fmla="*/ 95313 w 95183"/>
                <a:gd name="connsiteY1" fmla="*/ 88919 h 155589"/>
                <a:gd name="connsiteX2" fmla="*/ 82500 w 95183"/>
                <a:gd name="connsiteY2" fmla="*/ 140956 h 155589"/>
                <a:gd name="connsiteX3" fmla="*/ 47983 w 95183"/>
                <a:gd name="connsiteY3" fmla="*/ 155600 h 155589"/>
                <a:gd name="connsiteX4" fmla="*/ 13204 w 95183"/>
                <a:gd name="connsiteY4" fmla="*/ 140956 h 155589"/>
                <a:gd name="connsiteX5" fmla="*/ 130 w 95183"/>
                <a:gd name="connsiteY5" fmla="*/ 88919 h 155589"/>
                <a:gd name="connsiteX6" fmla="*/ 130 w 95183"/>
                <a:gd name="connsiteY6" fmla="*/ 65907 h 155589"/>
                <a:gd name="connsiteX7" fmla="*/ 12943 w 95183"/>
                <a:gd name="connsiteY7" fmla="*/ 14393 h 155589"/>
                <a:gd name="connsiteX8" fmla="*/ 47722 w 95183"/>
                <a:gd name="connsiteY8" fmla="*/ 10 h 155589"/>
                <a:gd name="connsiteX9" fmla="*/ 82500 w 95183"/>
                <a:gd name="connsiteY9" fmla="*/ 14393 h 155589"/>
                <a:gd name="connsiteX10" fmla="*/ 95313 w 95183"/>
                <a:gd name="connsiteY10" fmla="*/ 65907 h 155589"/>
                <a:gd name="connsiteX11" fmla="*/ 76224 w 95183"/>
                <a:gd name="connsiteY11" fmla="*/ 92057 h 155589"/>
                <a:gd name="connsiteX12" fmla="*/ 76224 w 95183"/>
                <a:gd name="connsiteY12" fmla="*/ 62508 h 155589"/>
                <a:gd name="connsiteX13" fmla="*/ 68903 w 95183"/>
                <a:gd name="connsiteY13" fmla="*/ 26422 h 155589"/>
                <a:gd name="connsiteX14" fmla="*/ 47722 w 95183"/>
                <a:gd name="connsiteY14" fmla="*/ 15700 h 155589"/>
                <a:gd name="connsiteX15" fmla="*/ 26802 w 95183"/>
                <a:gd name="connsiteY15" fmla="*/ 26422 h 155589"/>
                <a:gd name="connsiteX16" fmla="*/ 19480 w 95183"/>
                <a:gd name="connsiteY16" fmla="*/ 62508 h 155589"/>
                <a:gd name="connsiteX17" fmla="*/ 19480 w 95183"/>
                <a:gd name="connsiteY17" fmla="*/ 92057 h 155589"/>
                <a:gd name="connsiteX18" fmla="*/ 26802 w 95183"/>
                <a:gd name="connsiteY18" fmla="*/ 128666 h 155589"/>
                <a:gd name="connsiteX19" fmla="*/ 47983 w 95183"/>
                <a:gd name="connsiteY19" fmla="*/ 139910 h 155589"/>
                <a:gd name="connsiteX20" fmla="*/ 69164 w 95183"/>
                <a:gd name="connsiteY20" fmla="*/ 128666 h 155589"/>
                <a:gd name="connsiteX21" fmla="*/ 76224 w 95183"/>
                <a:gd name="connsiteY21" fmla="*/ 92057 h 1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183" h="155589">
                  <a:moveTo>
                    <a:pt x="95313" y="65907"/>
                  </a:moveTo>
                  <a:lnTo>
                    <a:pt x="95313" y="88919"/>
                  </a:lnTo>
                  <a:cubicBezTo>
                    <a:pt x="95313" y="113695"/>
                    <a:pt x="90999" y="131019"/>
                    <a:pt x="82500" y="140956"/>
                  </a:cubicBezTo>
                  <a:cubicBezTo>
                    <a:pt x="74132" y="150762"/>
                    <a:pt x="62627" y="155600"/>
                    <a:pt x="47983" y="155600"/>
                  </a:cubicBezTo>
                  <a:cubicBezTo>
                    <a:pt x="33470" y="155600"/>
                    <a:pt x="21899" y="150762"/>
                    <a:pt x="13204" y="140956"/>
                  </a:cubicBezTo>
                  <a:cubicBezTo>
                    <a:pt x="4444" y="131019"/>
                    <a:pt x="130" y="113695"/>
                    <a:pt x="130" y="88919"/>
                  </a:cubicBezTo>
                  <a:lnTo>
                    <a:pt x="130" y="65907"/>
                  </a:lnTo>
                  <a:cubicBezTo>
                    <a:pt x="130" y="41196"/>
                    <a:pt x="4379" y="24003"/>
                    <a:pt x="12943" y="14393"/>
                  </a:cubicBezTo>
                  <a:cubicBezTo>
                    <a:pt x="21637" y="4848"/>
                    <a:pt x="33209" y="10"/>
                    <a:pt x="47722" y="10"/>
                  </a:cubicBezTo>
                  <a:cubicBezTo>
                    <a:pt x="62365" y="10"/>
                    <a:pt x="73936" y="4848"/>
                    <a:pt x="82500" y="14393"/>
                  </a:cubicBezTo>
                  <a:cubicBezTo>
                    <a:pt x="90999" y="24003"/>
                    <a:pt x="95313" y="41196"/>
                    <a:pt x="95313" y="65907"/>
                  </a:cubicBezTo>
                  <a:close/>
                  <a:moveTo>
                    <a:pt x="76224" y="92057"/>
                  </a:moveTo>
                  <a:lnTo>
                    <a:pt x="76224" y="62508"/>
                  </a:lnTo>
                  <a:cubicBezTo>
                    <a:pt x="76224" y="45445"/>
                    <a:pt x="73740" y="33417"/>
                    <a:pt x="68903" y="26422"/>
                  </a:cubicBezTo>
                  <a:cubicBezTo>
                    <a:pt x="64000" y="19296"/>
                    <a:pt x="56939" y="15700"/>
                    <a:pt x="47722" y="15700"/>
                  </a:cubicBezTo>
                  <a:cubicBezTo>
                    <a:pt x="38635" y="15700"/>
                    <a:pt x="31640" y="19296"/>
                    <a:pt x="26802" y="26422"/>
                  </a:cubicBezTo>
                  <a:cubicBezTo>
                    <a:pt x="21899" y="33417"/>
                    <a:pt x="19480" y="45445"/>
                    <a:pt x="19480" y="62508"/>
                  </a:cubicBezTo>
                  <a:lnTo>
                    <a:pt x="19480" y="92057"/>
                  </a:lnTo>
                  <a:cubicBezTo>
                    <a:pt x="19480" y="108988"/>
                    <a:pt x="21899" y="121213"/>
                    <a:pt x="26802" y="128666"/>
                  </a:cubicBezTo>
                  <a:cubicBezTo>
                    <a:pt x="31836" y="136184"/>
                    <a:pt x="38896" y="139910"/>
                    <a:pt x="47983" y="139910"/>
                  </a:cubicBezTo>
                  <a:cubicBezTo>
                    <a:pt x="57397" y="139910"/>
                    <a:pt x="64457" y="136184"/>
                    <a:pt x="69164" y="128666"/>
                  </a:cubicBezTo>
                  <a:cubicBezTo>
                    <a:pt x="73871" y="121213"/>
                    <a:pt x="76224" y="108988"/>
                    <a:pt x="76224" y="92057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: фигура 63">
              <a:extLst>
                <a:ext uri="{FF2B5EF4-FFF2-40B4-BE49-F238E27FC236}">
                  <a16:creationId xmlns:a16="http://schemas.microsoft.com/office/drawing/2014/main" id="{D2934CEB-6AC4-11B8-BC34-E8AA7EAA5C1B}"/>
                </a:ext>
              </a:extLst>
            </p:cNvPr>
            <p:cNvSpPr/>
            <p:nvPr/>
          </p:nvSpPr>
          <p:spPr>
            <a:xfrm>
              <a:off x="9564142" y="1066724"/>
              <a:ext cx="95183" cy="155589"/>
            </a:xfrm>
            <a:custGeom>
              <a:avLst/>
              <a:gdLst>
                <a:gd name="connsiteX0" fmla="*/ 95321 w 95183"/>
                <a:gd name="connsiteY0" fmla="*/ 65907 h 155589"/>
                <a:gd name="connsiteX1" fmla="*/ 95321 w 95183"/>
                <a:gd name="connsiteY1" fmla="*/ 88919 h 155589"/>
                <a:gd name="connsiteX2" fmla="*/ 82507 w 95183"/>
                <a:gd name="connsiteY2" fmla="*/ 140956 h 155589"/>
                <a:gd name="connsiteX3" fmla="*/ 47990 w 95183"/>
                <a:gd name="connsiteY3" fmla="*/ 155600 h 155589"/>
                <a:gd name="connsiteX4" fmla="*/ 13211 w 95183"/>
                <a:gd name="connsiteY4" fmla="*/ 140956 h 155589"/>
                <a:gd name="connsiteX5" fmla="*/ 137 w 95183"/>
                <a:gd name="connsiteY5" fmla="*/ 88919 h 155589"/>
                <a:gd name="connsiteX6" fmla="*/ 137 w 95183"/>
                <a:gd name="connsiteY6" fmla="*/ 65907 h 155589"/>
                <a:gd name="connsiteX7" fmla="*/ 12950 w 95183"/>
                <a:gd name="connsiteY7" fmla="*/ 14393 h 155589"/>
                <a:gd name="connsiteX8" fmla="*/ 47729 w 95183"/>
                <a:gd name="connsiteY8" fmla="*/ 10 h 155589"/>
                <a:gd name="connsiteX9" fmla="*/ 82507 w 95183"/>
                <a:gd name="connsiteY9" fmla="*/ 14393 h 155589"/>
                <a:gd name="connsiteX10" fmla="*/ 95321 w 95183"/>
                <a:gd name="connsiteY10" fmla="*/ 65907 h 155589"/>
                <a:gd name="connsiteX11" fmla="*/ 76231 w 95183"/>
                <a:gd name="connsiteY11" fmla="*/ 92057 h 155589"/>
                <a:gd name="connsiteX12" fmla="*/ 76231 w 95183"/>
                <a:gd name="connsiteY12" fmla="*/ 62508 h 155589"/>
                <a:gd name="connsiteX13" fmla="*/ 68910 w 95183"/>
                <a:gd name="connsiteY13" fmla="*/ 26422 h 155589"/>
                <a:gd name="connsiteX14" fmla="*/ 47729 w 95183"/>
                <a:gd name="connsiteY14" fmla="*/ 15700 h 155589"/>
                <a:gd name="connsiteX15" fmla="*/ 26809 w 95183"/>
                <a:gd name="connsiteY15" fmla="*/ 26422 h 155589"/>
                <a:gd name="connsiteX16" fmla="*/ 19487 w 95183"/>
                <a:gd name="connsiteY16" fmla="*/ 62508 h 155589"/>
                <a:gd name="connsiteX17" fmla="*/ 19487 w 95183"/>
                <a:gd name="connsiteY17" fmla="*/ 92057 h 155589"/>
                <a:gd name="connsiteX18" fmla="*/ 26809 w 95183"/>
                <a:gd name="connsiteY18" fmla="*/ 128666 h 155589"/>
                <a:gd name="connsiteX19" fmla="*/ 47990 w 95183"/>
                <a:gd name="connsiteY19" fmla="*/ 139910 h 155589"/>
                <a:gd name="connsiteX20" fmla="*/ 69171 w 95183"/>
                <a:gd name="connsiteY20" fmla="*/ 128666 h 155589"/>
                <a:gd name="connsiteX21" fmla="*/ 76231 w 95183"/>
                <a:gd name="connsiteY21" fmla="*/ 92057 h 1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5183" h="155589">
                  <a:moveTo>
                    <a:pt x="95321" y="65907"/>
                  </a:moveTo>
                  <a:lnTo>
                    <a:pt x="95321" y="88919"/>
                  </a:lnTo>
                  <a:cubicBezTo>
                    <a:pt x="95321" y="113695"/>
                    <a:pt x="91006" y="131019"/>
                    <a:pt x="82507" y="140956"/>
                  </a:cubicBezTo>
                  <a:cubicBezTo>
                    <a:pt x="74139" y="150762"/>
                    <a:pt x="62634" y="155600"/>
                    <a:pt x="47990" y="155600"/>
                  </a:cubicBezTo>
                  <a:cubicBezTo>
                    <a:pt x="33477" y="155600"/>
                    <a:pt x="21906" y="150762"/>
                    <a:pt x="13211" y="140956"/>
                  </a:cubicBezTo>
                  <a:cubicBezTo>
                    <a:pt x="4451" y="131019"/>
                    <a:pt x="137" y="113695"/>
                    <a:pt x="137" y="88919"/>
                  </a:cubicBezTo>
                  <a:lnTo>
                    <a:pt x="137" y="65907"/>
                  </a:lnTo>
                  <a:cubicBezTo>
                    <a:pt x="137" y="41196"/>
                    <a:pt x="4386" y="24003"/>
                    <a:pt x="12950" y="14393"/>
                  </a:cubicBezTo>
                  <a:cubicBezTo>
                    <a:pt x="21644" y="4848"/>
                    <a:pt x="33216" y="10"/>
                    <a:pt x="47729" y="10"/>
                  </a:cubicBezTo>
                  <a:cubicBezTo>
                    <a:pt x="62372" y="10"/>
                    <a:pt x="73943" y="4848"/>
                    <a:pt x="82507" y="14393"/>
                  </a:cubicBezTo>
                  <a:cubicBezTo>
                    <a:pt x="91006" y="24003"/>
                    <a:pt x="95321" y="41196"/>
                    <a:pt x="95321" y="65907"/>
                  </a:cubicBezTo>
                  <a:close/>
                  <a:moveTo>
                    <a:pt x="76231" y="92057"/>
                  </a:moveTo>
                  <a:lnTo>
                    <a:pt x="76231" y="62508"/>
                  </a:lnTo>
                  <a:cubicBezTo>
                    <a:pt x="76231" y="45445"/>
                    <a:pt x="73747" y="33417"/>
                    <a:pt x="68910" y="26422"/>
                  </a:cubicBezTo>
                  <a:cubicBezTo>
                    <a:pt x="64007" y="19296"/>
                    <a:pt x="56946" y="15700"/>
                    <a:pt x="47729" y="15700"/>
                  </a:cubicBezTo>
                  <a:cubicBezTo>
                    <a:pt x="38642" y="15700"/>
                    <a:pt x="31647" y="19296"/>
                    <a:pt x="26809" y="26422"/>
                  </a:cubicBezTo>
                  <a:cubicBezTo>
                    <a:pt x="21906" y="33417"/>
                    <a:pt x="19487" y="45445"/>
                    <a:pt x="19487" y="62508"/>
                  </a:cubicBezTo>
                  <a:lnTo>
                    <a:pt x="19487" y="92057"/>
                  </a:lnTo>
                  <a:cubicBezTo>
                    <a:pt x="19487" y="108988"/>
                    <a:pt x="21906" y="121213"/>
                    <a:pt x="26809" y="128666"/>
                  </a:cubicBezTo>
                  <a:cubicBezTo>
                    <a:pt x="31843" y="136184"/>
                    <a:pt x="38903" y="139910"/>
                    <a:pt x="47990" y="139910"/>
                  </a:cubicBezTo>
                  <a:cubicBezTo>
                    <a:pt x="57404" y="139910"/>
                    <a:pt x="64464" y="136184"/>
                    <a:pt x="69171" y="128666"/>
                  </a:cubicBezTo>
                  <a:cubicBezTo>
                    <a:pt x="73878" y="121213"/>
                    <a:pt x="76231" y="108988"/>
                    <a:pt x="76231" y="92057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: фигура 64">
              <a:extLst>
                <a:ext uri="{FF2B5EF4-FFF2-40B4-BE49-F238E27FC236}">
                  <a16:creationId xmlns:a16="http://schemas.microsoft.com/office/drawing/2014/main" id="{5BADCAE3-F12C-C36B-DBBB-0E4B7705FD8C}"/>
                </a:ext>
              </a:extLst>
            </p:cNvPr>
            <p:cNvSpPr/>
            <p:nvPr/>
          </p:nvSpPr>
          <p:spPr>
            <a:xfrm>
              <a:off x="9741437" y="1068816"/>
              <a:ext cx="95706" cy="151404"/>
            </a:xfrm>
            <a:custGeom>
              <a:avLst/>
              <a:gdLst>
                <a:gd name="connsiteX0" fmla="*/ 147 w 95706"/>
                <a:gd name="connsiteY0" fmla="*/ 151415 h 151404"/>
                <a:gd name="connsiteX1" fmla="*/ 147 w 95706"/>
                <a:gd name="connsiteY1" fmla="*/ 10 h 151404"/>
                <a:gd name="connsiteX2" fmla="*/ 94808 w 95706"/>
                <a:gd name="connsiteY2" fmla="*/ 10 h 151404"/>
                <a:gd name="connsiteX3" fmla="*/ 94808 w 95706"/>
                <a:gd name="connsiteY3" fmla="*/ 16484 h 151404"/>
                <a:gd name="connsiteX4" fmla="*/ 20020 w 95706"/>
                <a:gd name="connsiteY4" fmla="*/ 16484 h 151404"/>
                <a:gd name="connsiteX5" fmla="*/ 20020 w 95706"/>
                <a:gd name="connsiteY5" fmla="*/ 65122 h 151404"/>
                <a:gd name="connsiteX6" fmla="*/ 85132 w 95706"/>
                <a:gd name="connsiteY6" fmla="*/ 65122 h 151404"/>
                <a:gd name="connsiteX7" fmla="*/ 85132 w 95706"/>
                <a:gd name="connsiteY7" fmla="*/ 81596 h 151404"/>
                <a:gd name="connsiteX8" fmla="*/ 20020 w 95706"/>
                <a:gd name="connsiteY8" fmla="*/ 81596 h 151404"/>
                <a:gd name="connsiteX9" fmla="*/ 20020 w 95706"/>
                <a:gd name="connsiteY9" fmla="*/ 135202 h 151404"/>
                <a:gd name="connsiteX10" fmla="*/ 95854 w 95706"/>
                <a:gd name="connsiteY10" fmla="*/ 135202 h 151404"/>
                <a:gd name="connsiteX11" fmla="*/ 95854 w 95706"/>
                <a:gd name="connsiteY11" fmla="*/ 151415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147" y="151415"/>
                  </a:moveTo>
                  <a:lnTo>
                    <a:pt x="147" y="10"/>
                  </a:lnTo>
                  <a:lnTo>
                    <a:pt x="94808" y="10"/>
                  </a:lnTo>
                  <a:lnTo>
                    <a:pt x="94808" y="16484"/>
                  </a:lnTo>
                  <a:lnTo>
                    <a:pt x="20020" y="16484"/>
                  </a:lnTo>
                  <a:lnTo>
                    <a:pt x="20020" y="65122"/>
                  </a:lnTo>
                  <a:lnTo>
                    <a:pt x="85132" y="65122"/>
                  </a:lnTo>
                  <a:lnTo>
                    <a:pt x="85132" y="81596"/>
                  </a:lnTo>
                  <a:lnTo>
                    <a:pt x="20020" y="81596"/>
                  </a:lnTo>
                  <a:lnTo>
                    <a:pt x="20020" y="135202"/>
                  </a:lnTo>
                  <a:lnTo>
                    <a:pt x="95854" y="135202"/>
                  </a:lnTo>
                  <a:lnTo>
                    <a:pt x="95854" y="151415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: фигура 65">
              <a:extLst>
                <a:ext uri="{FF2B5EF4-FFF2-40B4-BE49-F238E27FC236}">
                  <a16:creationId xmlns:a16="http://schemas.microsoft.com/office/drawing/2014/main" id="{5A13E0FF-88E5-9C6E-F5A6-A04CF42AAE2D}"/>
                </a:ext>
              </a:extLst>
            </p:cNvPr>
            <p:cNvSpPr/>
            <p:nvPr/>
          </p:nvSpPr>
          <p:spPr>
            <a:xfrm>
              <a:off x="9852040" y="1163145"/>
              <a:ext cx="61712" cy="100936"/>
            </a:xfrm>
            <a:custGeom>
              <a:avLst/>
              <a:gdLst>
                <a:gd name="connsiteX0" fmla="*/ 61867 w 61712"/>
                <a:gd name="connsiteY0" fmla="*/ 42636 h 100936"/>
                <a:gd name="connsiteX1" fmla="*/ 61867 w 61712"/>
                <a:gd name="connsiteY1" fmla="*/ 57541 h 100936"/>
                <a:gd name="connsiteX2" fmla="*/ 53499 w 61712"/>
                <a:gd name="connsiteY2" fmla="*/ 91535 h 100936"/>
                <a:gd name="connsiteX3" fmla="*/ 31011 w 61712"/>
                <a:gd name="connsiteY3" fmla="*/ 100949 h 100936"/>
                <a:gd name="connsiteX4" fmla="*/ 8522 w 61712"/>
                <a:gd name="connsiteY4" fmla="*/ 91535 h 100936"/>
                <a:gd name="connsiteX5" fmla="*/ 154 w 61712"/>
                <a:gd name="connsiteY5" fmla="*/ 57541 h 100936"/>
                <a:gd name="connsiteX6" fmla="*/ 154 w 61712"/>
                <a:gd name="connsiteY6" fmla="*/ 42636 h 100936"/>
                <a:gd name="connsiteX7" fmla="*/ 8522 w 61712"/>
                <a:gd name="connsiteY7" fmla="*/ 9426 h 100936"/>
                <a:gd name="connsiteX8" fmla="*/ 30749 w 61712"/>
                <a:gd name="connsiteY8" fmla="*/ 12 h 100936"/>
                <a:gd name="connsiteX9" fmla="*/ 53499 w 61712"/>
                <a:gd name="connsiteY9" fmla="*/ 9426 h 100936"/>
                <a:gd name="connsiteX10" fmla="*/ 61867 w 61712"/>
                <a:gd name="connsiteY10" fmla="*/ 42636 h 100936"/>
                <a:gd name="connsiteX11" fmla="*/ 49315 w 61712"/>
                <a:gd name="connsiteY11" fmla="*/ 59633 h 100936"/>
                <a:gd name="connsiteX12" fmla="*/ 49315 w 61712"/>
                <a:gd name="connsiteY12" fmla="*/ 40544 h 100936"/>
                <a:gd name="connsiteX13" fmla="*/ 44608 w 61712"/>
                <a:gd name="connsiteY13" fmla="*/ 17010 h 100936"/>
                <a:gd name="connsiteX14" fmla="*/ 30749 w 61712"/>
                <a:gd name="connsiteY14" fmla="*/ 10211 h 100936"/>
                <a:gd name="connsiteX15" fmla="*/ 17151 w 61712"/>
                <a:gd name="connsiteY15" fmla="*/ 17010 h 100936"/>
                <a:gd name="connsiteX16" fmla="*/ 12444 w 61712"/>
                <a:gd name="connsiteY16" fmla="*/ 40544 h 100936"/>
                <a:gd name="connsiteX17" fmla="*/ 12444 w 61712"/>
                <a:gd name="connsiteY17" fmla="*/ 59633 h 100936"/>
                <a:gd name="connsiteX18" fmla="*/ 17151 w 61712"/>
                <a:gd name="connsiteY18" fmla="*/ 83429 h 100936"/>
                <a:gd name="connsiteX19" fmla="*/ 31011 w 61712"/>
                <a:gd name="connsiteY19" fmla="*/ 90751 h 100936"/>
                <a:gd name="connsiteX20" fmla="*/ 44608 w 61712"/>
                <a:gd name="connsiteY20" fmla="*/ 83429 h 100936"/>
                <a:gd name="connsiteX21" fmla="*/ 49315 w 61712"/>
                <a:gd name="connsiteY21" fmla="*/ 59633 h 10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712" h="100936">
                  <a:moveTo>
                    <a:pt x="61867" y="42636"/>
                  </a:moveTo>
                  <a:lnTo>
                    <a:pt x="61867" y="57541"/>
                  </a:lnTo>
                  <a:cubicBezTo>
                    <a:pt x="61867" y="73754"/>
                    <a:pt x="59056" y="85129"/>
                    <a:pt x="53499" y="91535"/>
                  </a:cubicBezTo>
                  <a:cubicBezTo>
                    <a:pt x="47877" y="97811"/>
                    <a:pt x="40424" y="100949"/>
                    <a:pt x="31011" y="100949"/>
                  </a:cubicBezTo>
                  <a:cubicBezTo>
                    <a:pt x="21597" y="100949"/>
                    <a:pt x="14079" y="97811"/>
                    <a:pt x="8522" y="91535"/>
                  </a:cubicBezTo>
                  <a:cubicBezTo>
                    <a:pt x="2900" y="85129"/>
                    <a:pt x="154" y="73754"/>
                    <a:pt x="154" y="57541"/>
                  </a:cubicBezTo>
                  <a:lnTo>
                    <a:pt x="154" y="42636"/>
                  </a:lnTo>
                  <a:cubicBezTo>
                    <a:pt x="154" y="26619"/>
                    <a:pt x="2900" y="15571"/>
                    <a:pt x="8522" y="9426"/>
                  </a:cubicBezTo>
                  <a:cubicBezTo>
                    <a:pt x="14079" y="3150"/>
                    <a:pt x="21466" y="12"/>
                    <a:pt x="30749" y="12"/>
                  </a:cubicBezTo>
                  <a:cubicBezTo>
                    <a:pt x="40294" y="12"/>
                    <a:pt x="47877" y="3150"/>
                    <a:pt x="53499" y="9426"/>
                  </a:cubicBezTo>
                  <a:cubicBezTo>
                    <a:pt x="59056" y="15571"/>
                    <a:pt x="61867" y="26619"/>
                    <a:pt x="61867" y="42636"/>
                  </a:cubicBezTo>
                  <a:close/>
                  <a:moveTo>
                    <a:pt x="49315" y="59633"/>
                  </a:moveTo>
                  <a:lnTo>
                    <a:pt x="49315" y="40544"/>
                  </a:lnTo>
                  <a:cubicBezTo>
                    <a:pt x="49315" y="29430"/>
                    <a:pt x="47746" y="21586"/>
                    <a:pt x="44608" y="17010"/>
                  </a:cubicBezTo>
                  <a:cubicBezTo>
                    <a:pt x="41470" y="12499"/>
                    <a:pt x="36829" y="10211"/>
                    <a:pt x="30749" y="10211"/>
                  </a:cubicBezTo>
                  <a:cubicBezTo>
                    <a:pt x="24996" y="10211"/>
                    <a:pt x="20420" y="12499"/>
                    <a:pt x="17151" y="17010"/>
                  </a:cubicBezTo>
                  <a:cubicBezTo>
                    <a:pt x="14013" y="21586"/>
                    <a:pt x="12444" y="29430"/>
                    <a:pt x="12444" y="40544"/>
                  </a:cubicBezTo>
                  <a:lnTo>
                    <a:pt x="12444" y="59633"/>
                  </a:lnTo>
                  <a:cubicBezTo>
                    <a:pt x="12444" y="70616"/>
                    <a:pt x="14013" y="78591"/>
                    <a:pt x="17151" y="83429"/>
                  </a:cubicBezTo>
                  <a:cubicBezTo>
                    <a:pt x="20420" y="88332"/>
                    <a:pt x="25062" y="90751"/>
                    <a:pt x="31011" y="90751"/>
                  </a:cubicBezTo>
                  <a:cubicBezTo>
                    <a:pt x="37090" y="90751"/>
                    <a:pt x="41601" y="88332"/>
                    <a:pt x="44608" y="83429"/>
                  </a:cubicBezTo>
                  <a:cubicBezTo>
                    <a:pt x="47746" y="78591"/>
                    <a:pt x="49315" y="70616"/>
                    <a:pt x="49315" y="59633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: фигура 66">
              <a:extLst>
                <a:ext uri="{FF2B5EF4-FFF2-40B4-BE49-F238E27FC236}">
                  <a16:creationId xmlns:a16="http://schemas.microsoft.com/office/drawing/2014/main" id="{0FF143E9-E71F-12C3-E61B-298FA52752AC}"/>
                </a:ext>
              </a:extLst>
            </p:cNvPr>
            <p:cNvSpPr/>
            <p:nvPr/>
          </p:nvSpPr>
          <p:spPr>
            <a:xfrm>
              <a:off x="7779827" y="1061875"/>
              <a:ext cx="95706" cy="151404"/>
            </a:xfrm>
            <a:custGeom>
              <a:avLst/>
              <a:gdLst>
                <a:gd name="connsiteX0" fmla="*/ 30 w 95706"/>
                <a:gd name="connsiteY0" fmla="*/ 151415 h 151404"/>
                <a:gd name="connsiteX1" fmla="*/ 30 w 95706"/>
                <a:gd name="connsiteY1" fmla="*/ 10 h 151404"/>
                <a:gd name="connsiteX2" fmla="*/ 94691 w 95706"/>
                <a:gd name="connsiteY2" fmla="*/ 10 h 151404"/>
                <a:gd name="connsiteX3" fmla="*/ 94691 w 95706"/>
                <a:gd name="connsiteY3" fmla="*/ 16484 h 151404"/>
                <a:gd name="connsiteX4" fmla="*/ 19903 w 95706"/>
                <a:gd name="connsiteY4" fmla="*/ 16484 h 151404"/>
                <a:gd name="connsiteX5" fmla="*/ 19903 w 95706"/>
                <a:gd name="connsiteY5" fmla="*/ 65122 h 151404"/>
                <a:gd name="connsiteX6" fmla="*/ 85015 w 95706"/>
                <a:gd name="connsiteY6" fmla="*/ 65122 h 151404"/>
                <a:gd name="connsiteX7" fmla="*/ 85015 w 95706"/>
                <a:gd name="connsiteY7" fmla="*/ 81596 h 151404"/>
                <a:gd name="connsiteX8" fmla="*/ 19903 w 95706"/>
                <a:gd name="connsiteY8" fmla="*/ 81596 h 151404"/>
                <a:gd name="connsiteX9" fmla="*/ 19903 w 95706"/>
                <a:gd name="connsiteY9" fmla="*/ 135202 h 151404"/>
                <a:gd name="connsiteX10" fmla="*/ 95737 w 95706"/>
                <a:gd name="connsiteY10" fmla="*/ 135202 h 151404"/>
                <a:gd name="connsiteX11" fmla="*/ 95737 w 95706"/>
                <a:gd name="connsiteY11" fmla="*/ 151415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30" y="151415"/>
                  </a:moveTo>
                  <a:lnTo>
                    <a:pt x="30" y="10"/>
                  </a:lnTo>
                  <a:lnTo>
                    <a:pt x="94691" y="10"/>
                  </a:lnTo>
                  <a:lnTo>
                    <a:pt x="94691" y="16484"/>
                  </a:lnTo>
                  <a:lnTo>
                    <a:pt x="19903" y="16484"/>
                  </a:lnTo>
                  <a:lnTo>
                    <a:pt x="19903" y="65122"/>
                  </a:lnTo>
                  <a:lnTo>
                    <a:pt x="85015" y="65122"/>
                  </a:lnTo>
                  <a:lnTo>
                    <a:pt x="85015" y="81596"/>
                  </a:lnTo>
                  <a:lnTo>
                    <a:pt x="19903" y="81596"/>
                  </a:lnTo>
                  <a:lnTo>
                    <a:pt x="19903" y="135202"/>
                  </a:lnTo>
                  <a:lnTo>
                    <a:pt x="95737" y="135202"/>
                  </a:lnTo>
                  <a:lnTo>
                    <a:pt x="95737" y="151415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97FB2374-F12B-9D66-4337-80C8CA143525}"/>
                </a:ext>
              </a:extLst>
            </p:cNvPr>
            <p:cNvSpPr/>
            <p:nvPr/>
          </p:nvSpPr>
          <p:spPr>
            <a:xfrm>
              <a:off x="7950858" y="1111820"/>
              <a:ext cx="86293" cy="59882"/>
            </a:xfrm>
            <a:custGeom>
              <a:avLst/>
              <a:gdLst>
                <a:gd name="connsiteX0" fmla="*/ 86333 w 86293"/>
                <a:gd name="connsiteY0" fmla="*/ 10 h 59882"/>
                <a:gd name="connsiteX1" fmla="*/ 86333 w 86293"/>
                <a:gd name="connsiteY1" fmla="*/ 16745 h 59882"/>
                <a:gd name="connsiteX2" fmla="*/ 40 w 86293"/>
                <a:gd name="connsiteY2" fmla="*/ 16745 h 59882"/>
                <a:gd name="connsiteX3" fmla="*/ 40 w 86293"/>
                <a:gd name="connsiteY3" fmla="*/ 10 h 59882"/>
                <a:gd name="connsiteX4" fmla="*/ 86333 w 86293"/>
                <a:gd name="connsiteY4" fmla="*/ 43156 h 59882"/>
                <a:gd name="connsiteX5" fmla="*/ 86333 w 86293"/>
                <a:gd name="connsiteY5" fmla="*/ 59892 h 59882"/>
                <a:gd name="connsiteX6" fmla="*/ 40 w 86293"/>
                <a:gd name="connsiteY6" fmla="*/ 59892 h 59882"/>
                <a:gd name="connsiteX7" fmla="*/ 40 w 86293"/>
                <a:gd name="connsiteY7" fmla="*/ 43156 h 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293" h="59882">
                  <a:moveTo>
                    <a:pt x="86333" y="10"/>
                  </a:moveTo>
                  <a:lnTo>
                    <a:pt x="86333" y="16745"/>
                  </a:lnTo>
                  <a:lnTo>
                    <a:pt x="40" y="16745"/>
                  </a:lnTo>
                  <a:lnTo>
                    <a:pt x="40" y="10"/>
                  </a:lnTo>
                  <a:close/>
                  <a:moveTo>
                    <a:pt x="86333" y="43156"/>
                  </a:moveTo>
                  <a:lnTo>
                    <a:pt x="86333" y="59892"/>
                  </a:lnTo>
                  <a:lnTo>
                    <a:pt x="40" y="59892"/>
                  </a:lnTo>
                  <a:lnTo>
                    <a:pt x="40" y="43156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id="{C64C8C3A-99CC-14A0-6B94-056E2A82E3F5}"/>
                </a:ext>
              </a:extLst>
            </p:cNvPr>
            <p:cNvSpPr/>
            <p:nvPr/>
          </p:nvSpPr>
          <p:spPr>
            <a:xfrm>
              <a:off x="8121416" y="1061875"/>
              <a:ext cx="95706" cy="151404"/>
            </a:xfrm>
            <a:custGeom>
              <a:avLst/>
              <a:gdLst>
                <a:gd name="connsiteX0" fmla="*/ 50 w 95706"/>
                <a:gd name="connsiteY0" fmla="*/ 151415 h 151404"/>
                <a:gd name="connsiteX1" fmla="*/ 50 w 95706"/>
                <a:gd name="connsiteY1" fmla="*/ 10 h 151404"/>
                <a:gd name="connsiteX2" fmla="*/ 94711 w 95706"/>
                <a:gd name="connsiteY2" fmla="*/ 10 h 151404"/>
                <a:gd name="connsiteX3" fmla="*/ 94711 w 95706"/>
                <a:gd name="connsiteY3" fmla="*/ 16484 h 151404"/>
                <a:gd name="connsiteX4" fmla="*/ 19923 w 95706"/>
                <a:gd name="connsiteY4" fmla="*/ 16484 h 151404"/>
                <a:gd name="connsiteX5" fmla="*/ 19923 w 95706"/>
                <a:gd name="connsiteY5" fmla="*/ 65122 h 151404"/>
                <a:gd name="connsiteX6" fmla="*/ 85036 w 95706"/>
                <a:gd name="connsiteY6" fmla="*/ 65122 h 151404"/>
                <a:gd name="connsiteX7" fmla="*/ 85036 w 95706"/>
                <a:gd name="connsiteY7" fmla="*/ 81596 h 151404"/>
                <a:gd name="connsiteX8" fmla="*/ 19923 w 95706"/>
                <a:gd name="connsiteY8" fmla="*/ 81596 h 151404"/>
                <a:gd name="connsiteX9" fmla="*/ 19923 w 95706"/>
                <a:gd name="connsiteY9" fmla="*/ 135202 h 151404"/>
                <a:gd name="connsiteX10" fmla="*/ 95757 w 95706"/>
                <a:gd name="connsiteY10" fmla="*/ 135202 h 151404"/>
                <a:gd name="connsiteX11" fmla="*/ 95757 w 95706"/>
                <a:gd name="connsiteY11" fmla="*/ 151415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50" y="151415"/>
                  </a:moveTo>
                  <a:lnTo>
                    <a:pt x="50" y="10"/>
                  </a:lnTo>
                  <a:lnTo>
                    <a:pt x="94711" y="10"/>
                  </a:lnTo>
                  <a:lnTo>
                    <a:pt x="94711" y="16484"/>
                  </a:lnTo>
                  <a:lnTo>
                    <a:pt x="19923" y="16484"/>
                  </a:lnTo>
                  <a:lnTo>
                    <a:pt x="19923" y="65122"/>
                  </a:lnTo>
                  <a:lnTo>
                    <a:pt x="85036" y="65122"/>
                  </a:lnTo>
                  <a:lnTo>
                    <a:pt x="85036" y="81596"/>
                  </a:lnTo>
                  <a:lnTo>
                    <a:pt x="19923" y="81596"/>
                  </a:lnTo>
                  <a:lnTo>
                    <a:pt x="19923" y="135202"/>
                  </a:lnTo>
                  <a:lnTo>
                    <a:pt x="95757" y="135202"/>
                  </a:lnTo>
                  <a:lnTo>
                    <a:pt x="95757" y="151415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id="{9F538099-8F65-4C00-15DA-CE1E10209E13}"/>
                </a:ext>
              </a:extLst>
            </p:cNvPr>
            <p:cNvSpPr/>
            <p:nvPr/>
          </p:nvSpPr>
          <p:spPr>
            <a:xfrm>
              <a:off x="8232020" y="1156221"/>
              <a:ext cx="61712" cy="100936"/>
            </a:xfrm>
            <a:custGeom>
              <a:avLst/>
              <a:gdLst>
                <a:gd name="connsiteX0" fmla="*/ 61770 w 61712"/>
                <a:gd name="connsiteY0" fmla="*/ 42636 h 100936"/>
                <a:gd name="connsiteX1" fmla="*/ 61770 w 61712"/>
                <a:gd name="connsiteY1" fmla="*/ 57541 h 100936"/>
                <a:gd name="connsiteX2" fmla="*/ 53402 w 61712"/>
                <a:gd name="connsiteY2" fmla="*/ 91535 h 100936"/>
                <a:gd name="connsiteX3" fmla="*/ 30914 w 61712"/>
                <a:gd name="connsiteY3" fmla="*/ 100949 h 100936"/>
                <a:gd name="connsiteX4" fmla="*/ 8425 w 61712"/>
                <a:gd name="connsiteY4" fmla="*/ 91535 h 100936"/>
                <a:gd name="connsiteX5" fmla="*/ 57 w 61712"/>
                <a:gd name="connsiteY5" fmla="*/ 57541 h 100936"/>
                <a:gd name="connsiteX6" fmla="*/ 57 w 61712"/>
                <a:gd name="connsiteY6" fmla="*/ 42636 h 100936"/>
                <a:gd name="connsiteX7" fmla="*/ 8425 w 61712"/>
                <a:gd name="connsiteY7" fmla="*/ 9426 h 100936"/>
                <a:gd name="connsiteX8" fmla="*/ 30652 w 61712"/>
                <a:gd name="connsiteY8" fmla="*/ 12 h 100936"/>
                <a:gd name="connsiteX9" fmla="*/ 53402 w 61712"/>
                <a:gd name="connsiteY9" fmla="*/ 9426 h 100936"/>
                <a:gd name="connsiteX10" fmla="*/ 61770 w 61712"/>
                <a:gd name="connsiteY10" fmla="*/ 42636 h 100936"/>
                <a:gd name="connsiteX11" fmla="*/ 49218 w 61712"/>
                <a:gd name="connsiteY11" fmla="*/ 59633 h 100936"/>
                <a:gd name="connsiteX12" fmla="*/ 49218 w 61712"/>
                <a:gd name="connsiteY12" fmla="*/ 40544 h 100936"/>
                <a:gd name="connsiteX13" fmla="*/ 44511 w 61712"/>
                <a:gd name="connsiteY13" fmla="*/ 17009 h 100936"/>
                <a:gd name="connsiteX14" fmla="*/ 30652 w 61712"/>
                <a:gd name="connsiteY14" fmla="*/ 10210 h 100936"/>
                <a:gd name="connsiteX15" fmla="*/ 17055 w 61712"/>
                <a:gd name="connsiteY15" fmla="*/ 17009 h 100936"/>
                <a:gd name="connsiteX16" fmla="*/ 12348 w 61712"/>
                <a:gd name="connsiteY16" fmla="*/ 40544 h 100936"/>
                <a:gd name="connsiteX17" fmla="*/ 12348 w 61712"/>
                <a:gd name="connsiteY17" fmla="*/ 59633 h 100936"/>
                <a:gd name="connsiteX18" fmla="*/ 17055 w 61712"/>
                <a:gd name="connsiteY18" fmla="*/ 83429 h 100936"/>
                <a:gd name="connsiteX19" fmla="*/ 30914 w 61712"/>
                <a:gd name="connsiteY19" fmla="*/ 90750 h 100936"/>
                <a:gd name="connsiteX20" fmla="*/ 44511 w 61712"/>
                <a:gd name="connsiteY20" fmla="*/ 83429 h 100936"/>
                <a:gd name="connsiteX21" fmla="*/ 49218 w 61712"/>
                <a:gd name="connsiteY21" fmla="*/ 59633 h 10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712" h="100936">
                  <a:moveTo>
                    <a:pt x="61770" y="42636"/>
                  </a:moveTo>
                  <a:lnTo>
                    <a:pt x="61770" y="57541"/>
                  </a:lnTo>
                  <a:cubicBezTo>
                    <a:pt x="61770" y="73753"/>
                    <a:pt x="58959" y="85128"/>
                    <a:pt x="53402" y="91535"/>
                  </a:cubicBezTo>
                  <a:cubicBezTo>
                    <a:pt x="47780" y="97811"/>
                    <a:pt x="40328" y="100949"/>
                    <a:pt x="30914" y="100949"/>
                  </a:cubicBezTo>
                  <a:cubicBezTo>
                    <a:pt x="21500" y="100949"/>
                    <a:pt x="13982" y="97811"/>
                    <a:pt x="8425" y="91535"/>
                  </a:cubicBezTo>
                  <a:cubicBezTo>
                    <a:pt x="2803" y="85128"/>
                    <a:pt x="57" y="73753"/>
                    <a:pt x="57" y="57541"/>
                  </a:cubicBezTo>
                  <a:lnTo>
                    <a:pt x="57" y="42636"/>
                  </a:lnTo>
                  <a:cubicBezTo>
                    <a:pt x="57" y="26619"/>
                    <a:pt x="2803" y="15571"/>
                    <a:pt x="8425" y="9426"/>
                  </a:cubicBezTo>
                  <a:cubicBezTo>
                    <a:pt x="13982" y="3150"/>
                    <a:pt x="21369" y="12"/>
                    <a:pt x="30652" y="12"/>
                  </a:cubicBezTo>
                  <a:cubicBezTo>
                    <a:pt x="40197" y="12"/>
                    <a:pt x="47780" y="3150"/>
                    <a:pt x="53402" y="9426"/>
                  </a:cubicBezTo>
                  <a:cubicBezTo>
                    <a:pt x="58959" y="15571"/>
                    <a:pt x="61770" y="26619"/>
                    <a:pt x="61770" y="42636"/>
                  </a:cubicBezTo>
                  <a:close/>
                  <a:moveTo>
                    <a:pt x="49218" y="59633"/>
                  </a:moveTo>
                  <a:lnTo>
                    <a:pt x="49218" y="40544"/>
                  </a:lnTo>
                  <a:cubicBezTo>
                    <a:pt x="49218" y="29430"/>
                    <a:pt x="47649" y="21585"/>
                    <a:pt x="44511" y="17009"/>
                  </a:cubicBezTo>
                  <a:cubicBezTo>
                    <a:pt x="41374" y="12498"/>
                    <a:pt x="36732" y="10210"/>
                    <a:pt x="30652" y="10210"/>
                  </a:cubicBezTo>
                  <a:cubicBezTo>
                    <a:pt x="24899" y="10210"/>
                    <a:pt x="20323" y="12498"/>
                    <a:pt x="17055" y="17009"/>
                  </a:cubicBezTo>
                  <a:cubicBezTo>
                    <a:pt x="13917" y="21585"/>
                    <a:pt x="12348" y="29430"/>
                    <a:pt x="12348" y="40544"/>
                  </a:cubicBezTo>
                  <a:lnTo>
                    <a:pt x="12348" y="59633"/>
                  </a:lnTo>
                  <a:cubicBezTo>
                    <a:pt x="12348" y="70615"/>
                    <a:pt x="13917" y="78591"/>
                    <a:pt x="17055" y="83429"/>
                  </a:cubicBezTo>
                  <a:cubicBezTo>
                    <a:pt x="20323" y="88332"/>
                    <a:pt x="24965" y="90750"/>
                    <a:pt x="30914" y="90750"/>
                  </a:cubicBezTo>
                  <a:cubicBezTo>
                    <a:pt x="36993" y="90750"/>
                    <a:pt x="41504" y="88332"/>
                    <a:pt x="44511" y="83429"/>
                  </a:cubicBezTo>
                  <a:cubicBezTo>
                    <a:pt x="47649" y="78591"/>
                    <a:pt x="49218" y="70615"/>
                    <a:pt x="49218" y="59633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id="{52D98B3E-2D17-BEA2-A2DE-C15FC2018B39}"/>
                </a:ext>
              </a:extLst>
            </p:cNvPr>
            <p:cNvSpPr/>
            <p:nvPr/>
          </p:nvSpPr>
          <p:spPr>
            <a:xfrm>
              <a:off x="10637768" y="1059786"/>
              <a:ext cx="95706" cy="151404"/>
            </a:xfrm>
            <a:custGeom>
              <a:avLst/>
              <a:gdLst>
                <a:gd name="connsiteX0" fmla="*/ 200 w 95706"/>
                <a:gd name="connsiteY0" fmla="*/ 151414 h 151404"/>
                <a:gd name="connsiteX1" fmla="*/ 200 w 95706"/>
                <a:gd name="connsiteY1" fmla="*/ 10 h 151404"/>
                <a:gd name="connsiteX2" fmla="*/ 94861 w 95706"/>
                <a:gd name="connsiteY2" fmla="*/ 10 h 151404"/>
                <a:gd name="connsiteX3" fmla="*/ 94861 w 95706"/>
                <a:gd name="connsiteY3" fmla="*/ 16484 h 151404"/>
                <a:gd name="connsiteX4" fmla="*/ 20074 w 95706"/>
                <a:gd name="connsiteY4" fmla="*/ 16484 h 151404"/>
                <a:gd name="connsiteX5" fmla="*/ 20074 w 95706"/>
                <a:gd name="connsiteY5" fmla="*/ 65121 h 151404"/>
                <a:gd name="connsiteX6" fmla="*/ 85186 w 95706"/>
                <a:gd name="connsiteY6" fmla="*/ 65121 h 151404"/>
                <a:gd name="connsiteX7" fmla="*/ 85186 w 95706"/>
                <a:gd name="connsiteY7" fmla="*/ 81596 h 151404"/>
                <a:gd name="connsiteX8" fmla="*/ 20074 w 95706"/>
                <a:gd name="connsiteY8" fmla="*/ 81596 h 151404"/>
                <a:gd name="connsiteX9" fmla="*/ 20074 w 95706"/>
                <a:gd name="connsiteY9" fmla="*/ 135202 h 151404"/>
                <a:gd name="connsiteX10" fmla="*/ 95907 w 95706"/>
                <a:gd name="connsiteY10" fmla="*/ 135202 h 151404"/>
                <a:gd name="connsiteX11" fmla="*/ 95907 w 95706"/>
                <a:gd name="connsiteY11" fmla="*/ 151414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200" y="151414"/>
                  </a:moveTo>
                  <a:lnTo>
                    <a:pt x="200" y="10"/>
                  </a:lnTo>
                  <a:lnTo>
                    <a:pt x="94861" y="10"/>
                  </a:lnTo>
                  <a:lnTo>
                    <a:pt x="94861" y="16484"/>
                  </a:lnTo>
                  <a:lnTo>
                    <a:pt x="20074" y="16484"/>
                  </a:lnTo>
                  <a:lnTo>
                    <a:pt x="20074" y="65121"/>
                  </a:lnTo>
                  <a:lnTo>
                    <a:pt x="85186" y="65121"/>
                  </a:lnTo>
                  <a:lnTo>
                    <a:pt x="85186" y="81596"/>
                  </a:lnTo>
                  <a:lnTo>
                    <a:pt x="20074" y="81596"/>
                  </a:lnTo>
                  <a:lnTo>
                    <a:pt x="20074" y="135202"/>
                  </a:lnTo>
                  <a:lnTo>
                    <a:pt x="95907" y="135202"/>
                  </a:lnTo>
                  <a:lnTo>
                    <a:pt x="95907" y="151414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id="{9622C511-6779-E703-F458-E47A8EBAB84E}"/>
                </a:ext>
              </a:extLst>
            </p:cNvPr>
            <p:cNvSpPr/>
            <p:nvPr/>
          </p:nvSpPr>
          <p:spPr>
            <a:xfrm>
              <a:off x="10808782" y="1109732"/>
              <a:ext cx="86293" cy="59882"/>
            </a:xfrm>
            <a:custGeom>
              <a:avLst/>
              <a:gdLst>
                <a:gd name="connsiteX0" fmla="*/ 86504 w 86293"/>
                <a:gd name="connsiteY0" fmla="*/ 9 h 59882"/>
                <a:gd name="connsiteX1" fmla="*/ 86504 w 86293"/>
                <a:gd name="connsiteY1" fmla="*/ 16745 h 59882"/>
                <a:gd name="connsiteX2" fmla="*/ 211 w 86293"/>
                <a:gd name="connsiteY2" fmla="*/ 16745 h 59882"/>
                <a:gd name="connsiteX3" fmla="*/ 211 w 86293"/>
                <a:gd name="connsiteY3" fmla="*/ 9 h 59882"/>
                <a:gd name="connsiteX4" fmla="*/ 86504 w 86293"/>
                <a:gd name="connsiteY4" fmla="*/ 43156 h 59882"/>
                <a:gd name="connsiteX5" fmla="*/ 86504 w 86293"/>
                <a:gd name="connsiteY5" fmla="*/ 59892 h 59882"/>
                <a:gd name="connsiteX6" fmla="*/ 211 w 86293"/>
                <a:gd name="connsiteY6" fmla="*/ 59892 h 59882"/>
                <a:gd name="connsiteX7" fmla="*/ 211 w 86293"/>
                <a:gd name="connsiteY7" fmla="*/ 43156 h 5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293" h="59882">
                  <a:moveTo>
                    <a:pt x="86504" y="9"/>
                  </a:moveTo>
                  <a:lnTo>
                    <a:pt x="86504" y="16745"/>
                  </a:lnTo>
                  <a:lnTo>
                    <a:pt x="211" y="16745"/>
                  </a:lnTo>
                  <a:lnTo>
                    <a:pt x="211" y="9"/>
                  </a:lnTo>
                  <a:close/>
                  <a:moveTo>
                    <a:pt x="86504" y="43156"/>
                  </a:moveTo>
                  <a:lnTo>
                    <a:pt x="86504" y="59892"/>
                  </a:lnTo>
                  <a:lnTo>
                    <a:pt x="211" y="59892"/>
                  </a:lnTo>
                  <a:lnTo>
                    <a:pt x="211" y="43156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: фигура 72">
              <a:extLst>
                <a:ext uri="{FF2B5EF4-FFF2-40B4-BE49-F238E27FC236}">
                  <a16:creationId xmlns:a16="http://schemas.microsoft.com/office/drawing/2014/main" id="{EE47696D-BA70-2956-F2FB-B5CD06907B8F}"/>
                </a:ext>
              </a:extLst>
            </p:cNvPr>
            <p:cNvSpPr/>
            <p:nvPr/>
          </p:nvSpPr>
          <p:spPr>
            <a:xfrm>
              <a:off x="10979275" y="1059786"/>
              <a:ext cx="95706" cy="151404"/>
            </a:xfrm>
            <a:custGeom>
              <a:avLst/>
              <a:gdLst>
                <a:gd name="connsiteX0" fmla="*/ 221 w 95706"/>
                <a:gd name="connsiteY0" fmla="*/ 151414 h 151404"/>
                <a:gd name="connsiteX1" fmla="*/ 221 w 95706"/>
                <a:gd name="connsiteY1" fmla="*/ 10 h 151404"/>
                <a:gd name="connsiteX2" fmla="*/ 94882 w 95706"/>
                <a:gd name="connsiteY2" fmla="*/ 10 h 151404"/>
                <a:gd name="connsiteX3" fmla="*/ 94882 w 95706"/>
                <a:gd name="connsiteY3" fmla="*/ 16484 h 151404"/>
                <a:gd name="connsiteX4" fmla="*/ 20094 w 95706"/>
                <a:gd name="connsiteY4" fmla="*/ 16484 h 151404"/>
                <a:gd name="connsiteX5" fmla="*/ 20094 w 95706"/>
                <a:gd name="connsiteY5" fmla="*/ 65121 h 151404"/>
                <a:gd name="connsiteX6" fmla="*/ 85206 w 95706"/>
                <a:gd name="connsiteY6" fmla="*/ 65121 h 151404"/>
                <a:gd name="connsiteX7" fmla="*/ 85206 w 95706"/>
                <a:gd name="connsiteY7" fmla="*/ 81596 h 151404"/>
                <a:gd name="connsiteX8" fmla="*/ 20094 w 95706"/>
                <a:gd name="connsiteY8" fmla="*/ 81596 h 151404"/>
                <a:gd name="connsiteX9" fmla="*/ 20094 w 95706"/>
                <a:gd name="connsiteY9" fmla="*/ 135202 h 151404"/>
                <a:gd name="connsiteX10" fmla="*/ 95928 w 95706"/>
                <a:gd name="connsiteY10" fmla="*/ 135202 h 151404"/>
                <a:gd name="connsiteX11" fmla="*/ 95928 w 95706"/>
                <a:gd name="connsiteY11" fmla="*/ 151414 h 151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706" h="151404">
                  <a:moveTo>
                    <a:pt x="221" y="151414"/>
                  </a:moveTo>
                  <a:lnTo>
                    <a:pt x="221" y="10"/>
                  </a:lnTo>
                  <a:lnTo>
                    <a:pt x="94882" y="10"/>
                  </a:lnTo>
                  <a:lnTo>
                    <a:pt x="94882" y="16484"/>
                  </a:lnTo>
                  <a:lnTo>
                    <a:pt x="20094" y="16484"/>
                  </a:lnTo>
                  <a:lnTo>
                    <a:pt x="20094" y="65121"/>
                  </a:lnTo>
                  <a:lnTo>
                    <a:pt x="85206" y="65121"/>
                  </a:lnTo>
                  <a:lnTo>
                    <a:pt x="85206" y="81596"/>
                  </a:lnTo>
                  <a:lnTo>
                    <a:pt x="20094" y="81596"/>
                  </a:lnTo>
                  <a:lnTo>
                    <a:pt x="20094" y="135202"/>
                  </a:lnTo>
                  <a:lnTo>
                    <a:pt x="95928" y="135202"/>
                  </a:lnTo>
                  <a:lnTo>
                    <a:pt x="95928" y="151414"/>
                  </a:ln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: фигура 73">
              <a:extLst>
                <a:ext uri="{FF2B5EF4-FFF2-40B4-BE49-F238E27FC236}">
                  <a16:creationId xmlns:a16="http://schemas.microsoft.com/office/drawing/2014/main" id="{715EE032-92DA-4E89-80BF-86161856ECCE}"/>
                </a:ext>
              </a:extLst>
            </p:cNvPr>
            <p:cNvSpPr/>
            <p:nvPr/>
          </p:nvSpPr>
          <p:spPr>
            <a:xfrm>
              <a:off x="11089961" y="1154115"/>
              <a:ext cx="61712" cy="100936"/>
            </a:xfrm>
            <a:custGeom>
              <a:avLst/>
              <a:gdLst>
                <a:gd name="connsiteX0" fmla="*/ 61941 w 61712"/>
                <a:gd name="connsiteY0" fmla="*/ 42635 h 100936"/>
                <a:gd name="connsiteX1" fmla="*/ 61941 w 61712"/>
                <a:gd name="connsiteY1" fmla="*/ 57541 h 100936"/>
                <a:gd name="connsiteX2" fmla="*/ 53573 w 61712"/>
                <a:gd name="connsiteY2" fmla="*/ 91535 h 100936"/>
                <a:gd name="connsiteX3" fmla="*/ 31085 w 61712"/>
                <a:gd name="connsiteY3" fmla="*/ 100948 h 100936"/>
                <a:gd name="connsiteX4" fmla="*/ 8596 w 61712"/>
                <a:gd name="connsiteY4" fmla="*/ 91535 h 100936"/>
                <a:gd name="connsiteX5" fmla="*/ 228 w 61712"/>
                <a:gd name="connsiteY5" fmla="*/ 57541 h 100936"/>
                <a:gd name="connsiteX6" fmla="*/ 228 w 61712"/>
                <a:gd name="connsiteY6" fmla="*/ 42635 h 100936"/>
                <a:gd name="connsiteX7" fmla="*/ 8596 w 61712"/>
                <a:gd name="connsiteY7" fmla="*/ 9426 h 100936"/>
                <a:gd name="connsiteX8" fmla="*/ 30823 w 61712"/>
                <a:gd name="connsiteY8" fmla="*/ 12 h 100936"/>
                <a:gd name="connsiteX9" fmla="*/ 53573 w 61712"/>
                <a:gd name="connsiteY9" fmla="*/ 9426 h 100936"/>
                <a:gd name="connsiteX10" fmla="*/ 61941 w 61712"/>
                <a:gd name="connsiteY10" fmla="*/ 42635 h 100936"/>
                <a:gd name="connsiteX11" fmla="*/ 49389 w 61712"/>
                <a:gd name="connsiteY11" fmla="*/ 59632 h 100936"/>
                <a:gd name="connsiteX12" fmla="*/ 49389 w 61712"/>
                <a:gd name="connsiteY12" fmla="*/ 40543 h 100936"/>
                <a:gd name="connsiteX13" fmla="*/ 44682 w 61712"/>
                <a:gd name="connsiteY13" fmla="*/ 17009 h 100936"/>
                <a:gd name="connsiteX14" fmla="*/ 30823 w 61712"/>
                <a:gd name="connsiteY14" fmla="*/ 10210 h 100936"/>
                <a:gd name="connsiteX15" fmla="*/ 17225 w 61712"/>
                <a:gd name="connsiteY15" fmla="*/ 17009 h 100936"/>
                <a:gd name="connsiteX16" fmla="*/ 12518 w 61712"/>
                <a:gd name="connsiteY16" fmla="*/ 40543 h 100936"/>
                <a:gd name="connsiteX17" fmla="*/ 12518 w 61712"/>
                <a:gd name="connsiteY17" fmla="*/ 59632 h 100936"/>
                <a:gd name="connsiteX18" fmla="*/ 17225 w 61712"/>
                <a:gd name="connsiteY18" fmla="*/ 83428 h 100936"/>
                <a:gd name="connsiteX19" fmla="*/ 31085 w 61712"/>
                <a:gd name="connsiteY19" fmla="*/ 90750 h 100936"/>
                <a:gd name="connsiteX20" fmla="*/ 44682 w 61712"/>
                <a:gd name="connsiteY20" fmla="*/ 83428 h 100936"/>
                <a:gd name="connsiteX21" fmla="*/ 49389 w 61712"/>
                <a:gd name="connsiteY21" fmla="*/ 59632 h 10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712" h="100936">
                  <a:moveTo>
                    <a:pt x="61941" y="42635"/>
                  </a:moveTo>
                  <a:lnTo>
                    <a:pt x="61941" y="57541"/>
                  </a:lnTo>
                  <a:cubicBezTo>
                    <a:pt x="61941" y="73753"/>
                    <a:pt x="59130" y="85128"/>
                    <a:pt x="53573" y="91535"/>
                  </a:cubicBezTo>
                  <a:cubicBezTo>
                    <a:pt x="47951" y="97811"/>
                    <a:pt x="40498" y="100948"/>
                    <a:pt x="31085" y="100948"/>
                  </a:cubicBezTo>
                  <a:cubicBezTo>
                    <a:pt x="21671" y="100948"/>
                    <a:pt x="14153" y="97811"/>
                    <a:pt x="8596" y="91535"/>
                  </a:cubicBezTo>
                  <a:cubicBezTo>
                    <a:pt x="2974" y="85128"/>
                    <a:pt x="228" y="73753"/>
                    <a:pt x="228" y="57541"/>
                  </a:cubicBezTo>
                  <a:lnTo>
                    <a:pt x="228" y="42635"/>
                  </a:lnTo>
                  <a:cubicBezTo>
                    <a:pt x="228" y="26619"/>
                    <a:pt x="2974" y="15571"/>
                    <a:pt x="8596" y="9426"/>
                  </a:cubicBezTo>
                  <a:cubicBezTo>
                    <a:pt x="14153" y="3150"/>
                    <a:pt x="21540" y="12"/>
                    <a:pt x="30823" y="12"/>
                  </a:cubicBezTo>
                  <a:cubicBezTo>
                    <a:pt x="40367" y="12"/>
                    <a:pt x="47951" y="3150"/>
                    <a:pt x="53573" y="9426"/>
                  </a:cubicBezTo>
                  <a:cubicBezTo>
                    <a:pt x="59130" y="15571"/>
                    <a:pt x="61941" y="26619"/>
                    <a:pt x="61941" y="42635"/>
                  </a:cubicBezTo>
                  <a:close/>
                  <a:moveTo>
                    <a:pt x="49389" y="59632"/>
                  </a:moveTo>
                  <a:lnTo>
                    <a:pt x="49389" y="40543"/>
                  </a:lnTo>
                  <a:cubicBezTo>
                    <a:pt x="49389" y="29430"/>
                    <a:pt x="47820" y="21585"/>
                    <a:pt x="44682" y="17009"/>
                  </a:cubicBezTo>
                  <a:cubicBezTo>
                    <a:pt x="41544" y="12498"/>
                    <a:pt x="36903" y="10210"/>
                    <a:pt x="30823" y="10210"/>
                  </a:cubicBezTo>
                  <a:cubicBezTo>
                    <a:pt x="25070" y="10210"/>
                    <a:pt x="20494" y="12498"/>
                    <a:pt x="17225" y="17009"/>
                  </a:cubicBezTo>
                  <a:cubicBezTo>
                    <a:pt x="14087" y="21585"/>
                    <a:pt x="12518" y="29430"/>
                    <a:pt x="12518" y="40543"/>
                  </a:cubicBezTo>
                  <a:lnTo>
                    <a:pt x="12518" y="59632"/>
                  </a:lnTo>
                  <a:cubicBezTo>
                    <a:pt x="12518" y="70615"/>
                    <a:pt x="14087" y="78591"/>
                    <a:pt x="17225" y="83428"/>
                  </a:cubicBezTo>
                  <a:cubicBezTo>
                    <a:pt x="20494" y="88331"/>
                    <a:pt x="25136" y="90750"/>
                    <a:pt x="31085" y="90750"/>
                  </a:cubicBezTo>
                  <a:cubicBezTo>
                    <a:pt x="37164" y="90750"/>
                    <a:pt x="41675" y="88331"/>
                    <a:pt x="44682" y="83428"/>
                  </a:cubicBezTo>
                  <a:cubicBezTo>
                    <a:pt x="47820" y="78591"/>
                    <a:pt x="49389" y="70615"/>
                    <a:pt x="49389" y="59632"/>
                  </a:cubicBezTo>
                  <a:close/>
                </a:path>
              </a:pathLst>
            </a:custGeom>
            <a:solidFill>
              <a:srgbClr val="000000">
                <a:alpha val="98000"/>
              </a:srgbClr>
            </a:solidFill>
            <a:ln w="151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85D1DD67-345C-3E0D-C8C2-5F63AAA6F769}"/>
              </a:ext>
            </a:extLst>
          </p:cNvPr>
          <p:cNvSpPr/>
          <p:nvPr/>
        </p:nvSpPr>
        <p:spPr>
          <a:xfrm>
            <a:off x="4484370" y="1059786"/>
            <a:ext cx="386458" cy="218285"/>
          </a:xfrm>
          <a:prstGeom prst="rect">
            <a:avLst/>
          </a:prstGeom>
          <a:solidFill>
            <a:srgbClr val="BFBFBF"/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CF69DE-0F92-0406-660C-3B6D6B9CF60A}"/>
              </a:ext>
            </a:extLst>
          </p:cNvPr>
          <p:cNvSpPr txBox="1"/>
          <p:nvPr/>
        </p:nvSpPr>
        <p:spPr>
          <a:xfrm>
            <a:off x="4397132" y="975269"/>
            <a:ext cx="6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0,01</a:t>
            </a:r>
          </a:p>
        </p:txBody>
      </p:sp>
    </p:spTree>
    <p:extLst>
      <p:ext uri="{BB962C8B-B14F-4D97-AF65-F5344CB8AC3E}">
        <p14:creationId xmlns:p14="http://schemas.microsoft.com/office/powerpoint/2010/main" val="12446347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800</Words>
  <Application>Microsoft Office PowerPoint</Application>
  <PresentationFormat>Широкоэкранный</PresentationFormat>
  <Paragraphs>131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Roboto</vt:lpstr>
      <vt:lpstr>Times New Roman</vt:lpstr>
      <vt:lpstr>Тема Office</vt:lpstr>
      <vt:lpstr>Решение задачи о течении в разветвлённой сосудистой системе с использованием одномерной модели кровотока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Решение задачи о течении в разветвлённой сосудистой системе с использованием одномерной модели кровотока</dc:title>
  <dc:creator>Елизавета Мымрина</dc:creator>
  <cp:lastModifiedBy>Елизавета Мымрина</cp:lastModifiedBy>
  <cp:revision>31</cp:revision>
  <dcterms:created xsi:type="dcterms:W3CDTF">2024-06-18T06:27:39Z</dcterms:created>
  <dcterms:modified xsi:type="dcterms:W3CDTF">2024-06-21T04:42:38Z</dcterms:modified>
</cp:coreProperties>
</file>